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A"/>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ae1d15a0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ae1d15a0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5ae1d15a0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ae1d15a0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ae1d15a0f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5ae1d15a0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5.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6.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17.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17.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hyperlink" Target="https://techterms.com/definition/ipv4" TargetMode="External"/><Relationship Id="rId3" Type="http://schemas.openxmlformats.org/officeDocument/2006/relationships/image" Target="../media/image2.png"/><Relationship Id="rId7" Type="http://schemas.openxmlformats.org/officeDocument/2006/relationships/hyperlink" Target="https://techterms.com/definition/i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echterms.com/definition/lan" TargetMode="External"/><Relationship Id="rId5" Type="http://schemas.openxmlformats.org/officeDocument/2006/relationships/hyperlink" Target="https://techterms.com/definition/internet" TargetMode="External"/><Relationship Id="rId10" Type="http://schemas.openxmlformats.org/officeDocument/2006/relationships/image" Target="../media/image20.png"/><Relationship Id="rId4" Type="http://schemas.openxmlformats.org/officeDocument/2006/relationships/slide" Target="slide2.xml"/><Relationship Id="rId9" Type="http://schemas.openxmlformats.org/officeDocument/2006/relationships/hyperlink" Target="https://techterms.com/definition/ipv6"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17.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26.jp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png"/><Relationship Id="rId7"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29.jpg"/></Relationships>
</file>

<file path=ppt/slides/_rels/slide2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png"/><Relationship Id="rId7"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23.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gif"/><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36.png"/><Relationship Id="rId4" Type="http://schemas.openxmlformats.org/officeDocument/2006/relationships/slide" Target="slide2.xml"/><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36.png"/><Relationship Id="rId4" Type="http://schemas.openxmlformats.org/officeDocument/2006/relationships/slide" Target="slide2.xml"/><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2.png"/><Relationship Id="rId7"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36.png"/><Relationship Id="rId4" Type="http://schemas.openxmlformats.org/officeDocument/2006/relationships/slide" Target="slide2.xml"/><Relationship Id="rId9" Type="http://schemas.openxmlformats.org/officeDocument/2006/relationships/image" Target="../media/image45.jp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springsolutions.com/blog/user-guide-for-non-linear-presentations" TargetMode="External"/><Relationship Id="rId5" Type="http://schemas.openxmlformats.org/officeDocument/2006/relationships/slide" Target="slide5.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47.jp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47.jp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47.jp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png"/><Relationship Id="rId7" Type="http://schemas.openxmlformats.org/officeDocument/2006/relationships/slide" Target="slide9.xml"/><Relationship Id="rId12"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5.png"/><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2.xml"/><Relationship Id="rId9" Type="http://schemas.openxmlformats.org/officeDocument/2006/relationships/slide" Target="slide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5.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5.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5.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a:blip r:embed="rId3">
            <a:alphaModFix/>
          </a:blip>
          <a:stretch>
            <a:fillRect/>
          </a:stretch>
        </p:blipFill>
        <p:spPr>
          <a:xfrm>
            <a:off x="0" y="0"/>
            <a:ext cx="12192000" cy="6858000"/>
          </a:xfrm>
          <a:prstGeom prst="rect">
            <a:avLst/>
          </a:prstGeom>
          <a:noFill/>
          <a:ln>
            <a:noFill/>
          </a:ln>
        </p:spPr>
      </p:pic>
      <p:sp>
        <p:nvSpPr>
          <p:cNvPr id="89" name="Google Shape;89;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CA"/>
              <a:t>Networking Concepts Template</a:t>
            </a:r>
            <a:endParaRPr/>
          </a:p>
        </p:txBody>
      </p:sp>
      <p:sp>
        <p:nvSpPr>
          <p:cNvPr id="90" name="Google Shape;90;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CA"/>
              <a:t>A Hyperlink Presentation</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r>
              <a:rPr lang="en-CA"/>
              <a:t>By: Darren, Jasjot, Noor, Raakin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pSp>
        <p:nvGrpSpPr>
          <p:cNvPr id="175" name="Google Shape;175;p22"/>
          <p:cNvGrpSpPr/>
          <p:nvPr/>
        </p:nvGrpSpPr>
        <p:grpSpPr>
          <a:xfrm>
            <a:off x="10641945" y="6092176"/>
            <a:ext cx="1185289" cy="439448"/>
            <a:chOff x="5598891" y="5389418"/>
            <a:chExt cx="1185289" cy="439448"/>
          </a:xfrm>
        </p:grpSpPr>
        <p:pic>
          <p:nvPicPr>
            <p:cNvPr id="176" name="Google Shape;176;p22"/>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77" name="Google Shape;177;p22"/>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78" name="Google Shape;17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2.4) Packets &amp; Data</a:t>
            </a:r>
            <a:endParaRPr/>
          </a:p>
        </p:txBody>
      </p:sp>
      <p:sp>
        <p:nvSpPr>
          <p:cNvPr id="179" name="Google Shape;17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Data Packet?</a:t>
            </a:r>
            <a:br>
              <a:rPr lang="en-CA"/>
            </a:br>
            <a:r>
              <a:rPr lang="en-CA" sz="1200"/>
              <a:t>Unit of data that is compressed into a single package that will travel along a given network path.</a:t>
            </a:r>
            <a:endParaRPr sz="1200"/>
          </a:p>
          <a:p>
            <a:pPr marL="228600" lvl="0" indent="-228600" algn="l" rtl="0">
              <a:lnSpc>
                <a:spcPct val="90000"/>
              </a:lnSpc>
              <a:spcBef>
                <a:spcPts val="1000"/>
              </a:spcBef>
              <a:spcAft>
                <a:spcPts val="0"/>
              </a:spcAft>
              <a:buClr>
                <a:schemeClr val="dk1"/>
              </a:buClr>
              <a:buSzPts val="2800"/>
              <a:buChar char="•"/>
            </a:pPr>
            <a:r>
              <a:rPr lang="en-CA"/>
              <a:t>What happens to a message (or data) when it is sent across the Internet?</a:t>
            </a:r>
            <a:endParaRPr/>
          </a:p>
          <a:p>
            <a:pPr marL="228600" lvl="0" indent="-50800" algn="l" rtl="0">
              <a:lnSpc>
                <a:spcPct val="90000"/>
              </a:lnSpc>
              <a:spcBef>
                <a:spcPts val="1000"/>
              </a:spcBef>
              <a:spcAft>
                <a:spcPts val="0"/>
              </a:spcAft>
              <a:buClr>
                <a:schemeClr val="dk1"/>
              </a:buClr>
              <a:buSzPts val="2800"/>
              <a:buNone/>
            </a:pPr>
            <a:r>
              <a:rPr lang="en-CA" sz="1200"/>
              <a:t>When someone is messaged, it first goes to the control channel where it is stored. Then the control channel sends the message to the  phone it was supposed to be sent to. </a:t>
            </a:r>
            <a:endParaRPr sz="1200"/>
          </a:p>
          <a:p>
            <a:pPr marL="228600" lvl="0" indent="-50800" algn="l" rtl="0">
              <a:lnSpc>
                <a:spcPct val="90000"/>
              </a:lnSpc>
              <a:spcBef>
                <a:spcPts val="1000"/>
              </a:spcBef>
              <a:spcAft>
                <a:spcPts val="0"/>
              </a:spcAft>
              <a:buClr>
                <a:schemeClr val="dk1"/>
              </a:buClr>
              <a:buSzPts val="2800"/>
              <a:buNone/>
            </a:pPr>
            <a:endParaRPr/>
          </a:p>
        </p:txBody>
      </p:sp>
      <p:grpSp>
        <p:nvGrpSpPr>
          <p:cNvPr id="180" name="Google Shape;180;p22"/>
          <p:cNvGrpSpPr/>
          <p:nvPr/>
        </p:nvGrpSpPr>
        <p:grpSpPr>
          <a:xfrm>
            <a:off x="8314641" y="6097874"/>
            <a:ext cx="1987657" cy="428049"/>
            <a:chOff x="8314641" y="6097874"/>
            <a:chExt cx="1987657" cy="428049"/>
          </a:xfrm>
        </p:grpSpPr>
        <p:pic>
          <p:nvPicPr>
            <p:cNvPr id="181" name="Google Shape;181;p22" descr="Image result for basic concepts icon"/>
            <p:cNvPicPr preferRelativeResize="0"/>
            <p:nvPr/>
          </p:nvPicPr>
          <p:blipFill rotWithShape="1">
            <a:blip r:embed="rId5">
              <a:alphaModFix/>
            </a:blip>
            <a:srcRect/>
            <a:stretch/>
          </p:blipFill>
          <p:spPr>
            <a:xfrm>
              <a:off x="8314641" y="6097874"/>
              <a:ext cx="428049" cy="428049"/>
            </a:xfrm>
            <a:prstGeom prst="rect">
              <a:avLst/>
            </a:prstGeom>
            <a:noFill/>
            <a:ln>
              <a:noFill/>
            </a:ln>
          </p:spPr>
        </p:pic>
        <p:sp>
          <p:nvSpPr>
            <p:cNvPr id="182" name="Google Shape;182;p22"/>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3"/>
          <p:cNvGrpSpPr/>
          <p:nvPr/>
        </p:nvGrpSpPr>
        <p:grpSpPr>
          <a:xfrm>
            <a:off x="10641945" y="6092176"/>
            <a:ext cx="1185289" cy="439448"/>
            <a:chOff x="5598891" y="5389418"/>
            <a:chExt cx="1185289" cy="439448"/>
          </a:xfrm>
        </p:grpSpPr>
        <p:pic>
          <p:nvPicPr>
            <p:cNvPr id="188" name="Google Shape;188;p23"/>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89" name="Google Shape;189;p23"/>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90" name="Google Shape;19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2.5) Firewalls</a:t>
            </a:r>
            <a:endParaRPr/>
          </a:p>
        </p:txBody>
      </p:sp>
      <p:sp>
        <p:nvSpPr>
          <p:cNvPr id="191" name="Google Shape;19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Firewall?</a:t>
            </a:r>
            <a:endParaRPr/>
          </a:p>
          <a:p>
            <a:pPr marL="228600" lvl="0" indent="-50800" algn="l" rtl="0">
              <a:lnSpc>
                <a:spcPct val="90000"/>
              </a:lnSpc>
              <a:spcBef>
                <a:spcPts val="1000"/>
              </a:spcBef>
              <a:spcAft>
                <a:spcPts val="0"/>
              </a:spcAft>
              <a:buClr>
                <a:schemeClr val="dk1"/>
              </a:buClr>
              <a:buSzPts val="2800"/>
              <a:buNone/>
            </a:pPr>
            <a:r>
              <a:rPr lang="en-CA" sz="1200"/>
              <a:t>Part of the computer to prevent unauthorized user from access your computer.</a:t>
            </a:r>
            <a:endParaRPr sz="1200"/>
          </a:p>
          <a:p>
            <a:pPr marL="228600" lvl="0" indent="-228600" algn="l" rtl="0">
              <a:lnSpc>
                <a:spcPct val="90000"/>
              </a:lnSpc>
              <a:spcBef>
                <a:spcPts val="1000"/>
              </a:spcBef>
              <a:spcAft>
                <a:spcPts val="0"/>
              </a:spcAft>
              <a:buClr>
                <a:schemeClr val="dk1"/>
              </a:buClr>
              <a:buSzPts val="2800"/>
              <a:buChar char="•"/>
            </a:pPr>
            <a:r>
              <a:rPr lang="en-CA"/>
              <a:t>How does a Firewall protect your computer?</a:t>
            </a:r>
            <a:endParaRPr/>
          </a:p>
          <a:p>
            <a:pPr marL="228600" lvl="0" indent="-50800" algn="l" rtl="0">
              <a:lnSpc>
                <a:spcPct val="90000"/>
              </a:lnSpc>
              <a:spcBef>
                <a:spcPts val="1000"/>
              </a:spcBef>
              <a:spcAft>
                <a:spcPts val="0"/>
              </a:spcAft>
              <a:buClr>
                <a:schemeClr val="dk1"/>
              </a:buClr>
              <a:buSzPts val="2800"/>
              <a:buNone/>
            </a:pPr>
            <a:r>
              <a:rPr lang="en-CA" sz="1200"/>
              <a:t>Unauthorized programs could possibly attack your computer and cause harm. The firewall prevents this to its best ability.</a:t>
            </a:r>
            <a:endParaRPr sz="1200"/>
          </a:p>
          <a:p>
            <a:pPr marL="228600" lvl="0" indent="-228600" algn="l" rtl="0">
              <a:lnSpc>
                <a:spcPct val="90000"/>
              </a:lnSpc>
              <a:spcBef>
                <a:spcPts val="1000"/>
              </a:spcBef>
              <a:spcAft>
                <a:spcPts val="0"/>
              </a:spcAft>
              <a:buClr>
                <a:schemeClr val="dk1"/>
              </a:buClr>
              <a:buSzPts val="2800"/>
              <a:buChar char="•"/>
            </a:pPr>
            <a:r>
              <a:rPr lang="en-CA"/>
              <a:t>How does a Firewall protect remote servers?</a:t>
            </a:r>
            <a:endParaRPr/>
          </a:p>
          <a:p>
            <a:pPr marL="228600" lvl="0" indent="-50800" algn="l" rtl="0">
              <a:lnSpc>
                <a:spcPct val="90000"/>
              </a:lnSpc>
              <a:spcBef>
                <a:spcPts val="1000"/>
              </a:spcBef>
              <a:spcAft>
                <a:spcPts val="0"/>
              </a:spcAft>
              <a:buClr>
                <a:schemeClr val="dk1"/>
              </a:buClr>
              <a:buSzPts val="2800"/>
              <a:buNone/>
            </a:pPr>
            <a:r>
              <a:rPr lang="en-CA" sz="1200"/>
              <a:t>Private servers have firewalls which are only bypassable with a password. Without a password, there is no other way in except hack through the firewall. This prevents secrets from getting out or become known.</a:t>
            </a:r>
            <a:endParaRPr sz="1200"/>
          </a:p>
          <a:p>
            <a:pPr marL="228600" lvl="0" indent="-50800" algn="l" rtl="0">
              <a:lnSpc>
                <a:spcPct val="90000"/>
              </a:lnSpc>
              <a:spcBef>
                <a:spcPts val="1000"/>
              </a:spcBef>
              <a:spcAft>
                <a:spcPts val="0"/>
              </a:spcAft>
              <a:buClr>
                <a:schemeClr val="dk1"/>
              </a:buClr>
              <a:buSzPts val="2800"/>
              <a:buNone/>
            </a:pPr>
            <a:endParaRPr/>
          </a:p>
        </p:txBody>
      </p:sp>
      <p:grpSp>
        <p:nvGrpSpPr>
          <p:cNvPr id="192" name="Google Shape;192;p23"/>
          <p:cNvGrpSpPr/>
          <p:nvPr/>
        </p:nvGrpSpPr>
        <p:grpSpPr>
          <a:xfrm>
            <a:off x="8314641" y="6097874"/>
            <a:ext cx="1987657" cy="428049"/>
            <a:chOff x="8314641" y="6097874"/>
            <a:chExt cx="1987657" cy="428049"/>
          </a:xfrm>
        </p:grpSpPr>
        <p:pic>
          <p:nvPicPr>
            <p:cNvPr id="193" name="Google Shape;193;p23" descr="Image result for basic concepts icon"/>
            <p:cNvPicPr preferRelativeResize="0"/>
            <p:nvPr/>
          </p:nvPicPr>
          <p:blipFill rotWithShape="1">
            <a:blip r:embed="rId5">
              <a:alphaModFix/>
            </a:blip>
            <a:srcRect/>
            <a:stretch/>
          </p:blipFill>
          <p:spPr>
            <a:xfrm>
              <a:off x="8314641" y="6097874"/>
              <a:ext cx="428049" cy="428049"/>
            </a:xfrm>
            <a:prstGeom prst="rect">
              <a:avLst/>
            </a:prstGeom>
            <a:noFill/>
            <a:ln>
              <a:noFill/>
            </a:ln>
          </p:spPr>
        </p:pic>
        <p:sp>
          <p:nvSpPr>
            <p:cNvPr id="194" name="Google Shape;194;p23"/>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4"/>
          <p:cNvGrpSpPr/>
          <p:nvPr/>
        </p:nvGrpSpPr>
        <p:grpSpPr>
          <a:xfrm>
            <a:off x="10641945" y="6092176"/>
            <a:ext cx="1185289" cy="439448"/>
            <a:chOff x="5598891" y="5389418"/>
            <a:chExt cx="1185289" cy="439448"/>
          </a:xfrm>
        </p:grpSpPr>
        <p:pic>
          <p:nvPicPr>
            <p:cNvPr id="200" name="Google Shape;200;p24"/>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01" name="Google Shape;201;p24"/>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02" name="Google Shape;20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3) Web Servers &amp; Web Pages</a:t>
            </a:r>
            <a:endParaRPr/>
          </a:p>
        </p:txBody>
      </p:sp>
      <p:sp>
        <p:nvSpPr>
          <p:cNvPr id="203" name="Google Shape;20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a:p>
          <a:p>
            <a:pPr marL="685800" lvl="1" indent="-228600" algn="l" rtl="0">
              <a:lnSpc>
                <a:spcPct val="90000"/>
              </a:lnSpc>
              <a:spcBef>
                <a:spcPts val="500"/>
              </a:spcBef>
              <a:spcAft>
                <a:spcPts val="0"/>
              </a:spcAft>
              <a:buClr>
                <a:schemeClr val="dk1"/>
              </a:buClr>
              <a:buSzPts val="2400"/>
              <a:buChar char="•"/>
            </a:pPr>
            <a:r>
              <a:rPr lang="en-CA"/>
              <a:t>HTML</a:t>
            </a:r>
            <a:endParaRPr/>
          </a:p>
          <a:p>
            <a:pPr marL="685800" lvl="1" indent="-228600" algn="l" rtl="0">
              <a:lnSpc>
                <a:spcPct val="90000"/>
              </a:lnSpc>
              <a:spcBef>
                <a:spcPts val="500"/>
              </a:spcBef>
              <a:spcAft>
                <a:spcPts val="0"/>
              </a:spcAft>
              <a:buClr>
                <a:schemeClr val="dk1"/>
              </a:buClr>
              <a:buSzPts val="2400"/>
              <a:buChar char="•"/>
            </a:pPr>
            <a:r>
              <a:rPr lang="en-CA"/>
              <a:t>Browsing A Web Page</a:t>
            </a:r>
            <a:endParaRPr/>
          </a:p>
          <a:p>
            <a:pPr marL="685800" lvl="1" indent="-228600" algn="l" rtl="0">
              <a:lnSpc>
                <a:spcPct val="90000"/>
              </a:lnSpc>
              <a:spcBef>
                <a:spcPts val="500"/>
              </a:spcBef>
              <a:spcAft>
                <a:spcPts val="0"/>
              </a:spcAft>
              <a:buClr>
                <a:schemeClr val="dk1"/>
              </a:buClr>
              <a:buSzPts val="2400"/>
              <a:buChar char="•"/>
            </a:pPr>
            <a:r>
              <a:rPr lang="en-CA"/>
              <a:t>Web Client Hardware &amp; Software</a:t>
            </a:r>
            <a:endParaRPr/>
          </a:p>
          <a:p>
            <a:pPr marL="685800" lvl="1" indent="-228600" algn="l" rtl="0">
              <a:lnSpc>
                <a:spcPct val="90000"/>
              </a:lnSpc>
              <a:spcBef>
                <a:spcPts val="500"/>
              </a:spcBef>
              <a:spcAft>
                <a:spcPts val="0"/>
              </a:spcAft>
              <a:buClr>
                <a:schemeClr val="dk1"/>
              </a:buClr>
              <a:buSzPts val="2400"/>
              <a:buChar char="•"/>
            </a:pPr>
            <a:r>
              <a:rPr lang="en-CA"/>
              <a:t>Web Server Hardware &amp; Software</a:t>
            </a:r>
            <a:endParaRPr/>
          </a:p>
        </p:txBody>
      </p:sp>
      <p:pic>
        <p:nvPicPr>
          <p:cNvPr id="204" name="Google Shape;204;p24" descr="Image result for webpage icon"/>
          <p:cNvPicPr preferRelativeResize="0"/>
          <p:nvPr/>
        </p:nvPicPr>
        <p:blipFill rotWithShape="1">
          <a:blip r:embed="rId5">
            <a:alphaModFix/>
          </a:blip>
          <a:srcRect/>
          <a:stretch/>
        </p:blipFill>
        <p:spPr>
          <a:xfrm>
            <a:off x="8697263" y="6092176"/>
            <a:ext cx="505329" cy="505329"/>
          </a:xfrm>
          <a:prstGeom prst="rect">
            <a:avLst/>
          </a:prstGeom>
          <a:noFill/>
          <a:ln>
            <a:noFill/>
          </a:ln>
        </p:spPr>
      </p:pic>
      <p:sp>
        <p:nvSpPr>
          <p:cNvPr id="205" name="Google Shape;205;p24"/>
          <p:cNvSpPr txBox="1"/>
          <p:nvPr/>
        </p:nvSpPr>
        <p:spPr>
          <a:xfrm>
            <a:off x="9140893" y="6160174"/>
            <a:ext cx="13790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Web Servers</a:t>
            </a:r>
            <a:endParaRPr sz="1800" b="1">
              <a:solidFill>
                <a:srgbClr val="C55A11"/>
              </a:solidFill>
              <a:latin typeface="Calibri"/>
              <a:ea typeface="Calibri"/>
              <a:cs typeface="Calibri"/>
              <a:sym typeface="Calibri"/>
            </a:endParaRPr>
          </a:p>
        </p:txBody>
      </p:sp>
      <p:pic>
        <p:nvPicPr>
          <p:cNvPr id="206" name="Google Shape;206;p24" descr="Image result for web server"/>
          <p:cNvPicPr preferRelativeResize="0"/>
          <p:nvPr/>
        </p:nvPicPr>
        <p:blipFill rotWithShape="1">
          <a:blip r:embed="rId7">
            <a:alphaModFix/>
          </a:blip>
          <a:srcRect/>
          <a:stretch/>
        </p:blipFill>
        <p:spPr>
          <a:xfrm>
            <a:off x="6024263" y="2299448"/>
            <a:ext cx="5116525" cy="277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3.1) HTML &amp; Web Pages</a:t>
            </a:r>
            <a:endParaRPr/>
          </a:p>
        </p:txBody>
      </p:sp>
      <p:sp>
        <p:nvSpPr>
          <p:cNvPr id="212" name="Google Shape;212;p25"/>
          <p:cNvSpPr txBox="1">
            <a:spLocks noGrp="1"/>
          </p:cNvSpPr>
          <p:nvPr>
            <p:ph type="body" idx="1"/>
          </p:nvPr>
        </p:nvSpPr>
        <p:spPr>
          <a:xfrm>
            <a:off x="194025" y="1396150"/>
            <a:ext cx="8267700" cy="50268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CA" sz="2400"/>
              <a:t>What does HTML stand for?</a:t>
            </a:r>
            <a:endParaRPr sz="2400"/>
          </a:p>
          <a:p>
            <a:pPr marL="228600" lvl="0" indent="-50800" algn="l" rtl="0">
              <a:lnSpc>
                <a:spcPct val="90000"/>
              </a:lnSpc>
              <a:spcBef>
                <a:spcPts val="1000"/>
              </a:spcBef>
              <a:spcAft>
                <a:spcPts val="0"/>
              </a:spcAft>
              <a:buClr>
                <a:schemeClr val="dk1"/>
              </a:buClr>
              <a:buSzPts val="2800"/>
              <a:buNone/>
            </a:pPr>
            <a:r>
              <a:rPr lang="en-CA" sz="1400"/>
              <a:t>HTML stands for </a:t>
            </a:r>
            <a:r>
              <a:rPr lang="en-CA" sz="1400">
                <a:solidFill>
                  <a:srgbClr val="222222"/>
                </a:solidFill>
                <a:highlight>
                  <a:srgbClr val="FFFFFF"/>
                </a:highlight>
              </a:rPr>
              <a:t>Hypertext Markup Language. Which is  a standardized system for tagging text files to achieve font, color, graphic, and hyperlink effects on World Wide Web pages.</a:t>
            </a:r>
            <a:endParaRPr sz="1400"/>
          </a:p>
          <a:p>
            <a:pPr marL="228600" lvl="0" indent="-203200" algn="l" rtl="0">
              <a:lnSpc>
                <a:spcPct val="90000"/>
              </a:lnSpc>
              <a:spcBef>
                <a:spcPts val="1000"/>
              </a:spcBef>
              <a:spcAft>
                <a:spcPts val="0"/>
              </a:spcAft>
              <a:buClr>
                <a:schemeClr val="dk1"/>
              </a:buClr>
              <a:buSzPts val="2400"/>
              <a:buFont typeface="Calibri"/>
              <a:buChar char="❖"/>
            </a:pPr>
            <a:r>
              <a:rPr lang="en-CA" sz="2400"/>
              <a:t>How is HTML related to Web Pages?</a:t>
            </a:r>
            <a:endParaRPr sz="2400"/>
          </a:p>
          <a:p>
            <a:pPr marL="228600" lvl="0" indent="-50800" algn="l" rtl="0">
              <a:lnSpc>
                <a:spcPct val="90000"/>
              </a:lnSpc>
              <a:spcBef>
                <a:spcPts val="1000"/>
              </a:spcBef>
              <a:spcAft>
                <a:spcPts val="0"/>
              </a:spcAft>
              <a:buClr>
                <a:schemeClr val="dk1"/>
              </a:buClr>
              <a:buSzPts val="2800"/>
              <a:buNone/>
            </a:pPr>
            <a:r>
              <a:rPr lang="en-CA" sz="1400">
                <a:solidFill>
                  <a:srgbClr val="333333"/>
                </a:solidFill>
              </a:rPr>
              <a:t>The three main technologies used to create web pages (HTML, CSS and JavaScript) each do different special jobs. So the way HTML is related to web pages is that it performs the job of marking the contents up into different structural types, like paragraphs, blocks, lists, images, tables, forms, comments etc.</a:t>
            </a:r>
            <a:endParaRPr sz="1400"/>
          </a:p>
          <a:p>
            <a:pPr marL="228600" lvl="0" indent="-203200" algn="l" rtl="0">
              <a:lnSpc>
                <a:spcPct val="90000"/>
              </a:lnSpc>
              <a:spcBef>
                <a:spcPts val="1000"/>
              </a:spcBef>
              <a:spcAft>
                <a:spcPts val="0"/>
              </a:spcAft>
              <a:buClr>
                <a:srgbClr val="000000"/>
              </a:buClr>
              <a:buSzPts val="2400"/>
              <a:buFont typeface="Calibri"/>
              <a:buChar char="❖"/>
            </a:pPr>
            <a:r>
              <a:rPr lang="en-CA" sz="2400">
                <a:solidFill>
                  <a:srgbClr val="000000"/>
                </a:solidFill>
              </a:rPr>
              <a:t>What are some examples of HTML tags used in Web Pages?</a:t>
            </a:r>
            <a:endParaRPr sz="2400">
              <a:solidFill>
                <a:srgbClr val="000000"/>
              </a:solidFill>
            </a:endParaRPr>
          </a:p>
          <a:p>
            <a:pPr marL="228600" lvl="0" indent="-203200" algn="l" rtl="0">
              <a:lnSpc>
                <a:spcPct val="115000"/>
              </a:lnSpc>
              <a:spcBef>
                <a:spcPts val="0"/>
              </a:spcBef>
              <a:spcAft>
                <a:spcPts val="0"/>
              </a:spcAft>
              <a:buClr>
                <a:srgbClr val="000000"/>
              </a:buClr>
              <a:buSzPts val="1400"/>
              <a:buFont typeface="Calibri"/>
              <a:buChar char="❖"/>
            </a:pPr>
            <a:r>
              <a:rPr lang="en-CA" sz="1400">
                <a:solidFill>
                  <a:srgbClr val="000000"/>
                </a:solidFill>
              </a:rPr>
              <a:t>&lt;HTML&gt; -&gt; tells your web browser that a page with HTML is coming up. The opening tag is always placed at the beginning of your document, and the closing tag is placed at the very end. </a:t>
            </a:r>
            <a:endParaRPr sz="1400">
              <a:solidFill>
                <a:srgbClr val="000000"/>
              </a:solidFill>
            </a:endParaRPr>
          </a:p>
          <a:p>
            <a:pPr marL="228600" lvl="0" indent="-203200" algn="l" rtl="0">
              <a:lnSpc>
                <a:spcPct val="115000"/>
              </a:lnSpc>
              <a:spcBef>
                <a:spcPts val="0"/>
              </a:spcBef>
              <a:spcAft>
                <a:spcPts val="0"/>
              </a:spcAft>
              <a:buClr>
                <a:srgbClr val="000000"/>
              </a:buClr>
              <a:buSzPts val="1400"/>
              <a:buFont typeface="Calibri"/>
              <a:buChar char="❖"/>
            </a:pPr>
            <a:r>
              <a:rPr lang="en-CA" sz="1400">
                <a:solidFill>
                  <a:srgbClr val="000000"/>
                </a:solidFill>
              </a:rPr>
              <a:t>&lt;HEAD&gt; -&gt; Includes the title of your web page, any search terms, and other stuff we won't get into here. The opening is placed right after the initial HTML tag, and the closing is right away after any HEAD items. </a:t>
            </a:r>
            <a:endParaRPr sz="1400">
              <a:solidFill>
                <a:srgbClr val="000000"/>
              </a:solidFill>
            </a:endParaRPr>
          </a:p>
          <a:p>
            <a:pPr marL="228600" lvl="0" indent="-203200" algn="l" rtl="0">
              <a:lnSpc>
                <a:spcPct val="100000"/>
              </a:lnSpc>
              <a:spcBef>
                <a:spcPts val="0"/>
              </a:spcBef>
              <a:spcAft>
                <a:spcPts val="0"/>
              </a:spcAft>
              <a:buClr>
                <a:srgbClr val="000000"/>
              </a:buClr>
              <a:buSzPts val="1400"/>
              <a:buFont typeface="Calibri"/>
              <a:buChar char="❖"/>
            </a:pPr>
            <a:r>
              <a:rPr lang="en-CA" sz="1400">
                <a:solidFill>
                  <a:srgbClr val="000000"/>
                </a:solidFill>
              </a:rPr>
              <a:t>&lt;TITLE&gt; Included in the HEAD part of the document. The text you put here is what shows up on the top of the browser.</a:t>
            </a:r>
            <a:endParaRPr sz="1400">
              <a:solidFill>
                <a:srgbClr val="000000"/>
              </a:solidFill>
            </a:endParaRPr>
          </a:p>
          <a:p>
            <a:pPr marL="228600" lvl="0" indent="-203200" algn="l" rtl="0">
              <a:lnSpc>
                <a:spcPct val="90000"/>
              </a:lnSpc>
              <a:spcBef>
                <a:spcPts val="1000"/>
              </a:spcBef>
              <a:spcAft>
                <a:spcPts val="0"/>
              </a:spcAft>
              <a:buClr>
                <a:schemeClr val="dk1"/>
              </a:buClr>
              <a:buSzPts val="2400"/>
              <a:buFont typeface="Calibri"/>
              <a:buChar char="❖"/>
            </a:pPr>
            <a:r>
              <a:rPr lang="en-CA" sz="2400"/>
              <a:t>What are some other languages used in Web Pages?</a:t>
            </a:r>
            <a:endParaRPr sz="2400"/>
          </a:p>
          <a:p>
            <a:pPr marL="228600" lvl="0" indent="0" algn="l" rtl="0">
              <a:lnSpc>
                <a:spcPct val="90000"/>
              </a:lnSpc>
              <a:spcBef>
                <a:spcPts val="1000"/>
              </a:spcBef>
              <a:spcAft>
                <a:spcPts val="0"/>
              </a:spcAft>
              <a:buNone/>
            </a:pPr>
            <a:r>
              <a:rPr lang="en-CA" sz="1400">
                <a:solidFill>
                  <a:srgbClr val="222222"/>
                </a:solidFill>
                <a:highlight>
                  <a:srgbClr val="FFFFFF"/>
                </a:highlight>
              </a:rPr>
              <a:t>The most common programming </a:t>
            </a:r>
            <a:r>
              <a:rPr lang="en-CA" sz="1400">
                <a:solidFill>
                  <a:srgbClr val="222222"/>
                </a:solidFill>
              </a:rPr>
              <a:t>languages</a:t>
            </a:r>
            <a:r>
              <a:rPr lang="en-CA" sz="1400">
                <a:solidFill>
                  <a:srgbClr val="222222"/>
                </a:solidFill>
                <a:highlight>
                  <a:srgbClr val="FFFFFF"/>
                </a:highlight>
              </a:rPr>
              <a:t> on the </a:t>
            </a:r>
            <a:r>
              <a:rPr lang="en-CA" sz="1400">
                <a:solidFill>
                  <a:srgbClr val="222222"/>
                </a:solidFill>
              </a:rPr>
              <a:t>Web</a:t>
            </a:r>
            <a:r>
              <a:rPr lang="en-CA" sz="1400">
                <a:solidFill>
                  <a:srgbClr val="222222"/>
                </a:solidFill>
                <a:highlight>
                  <a:srgbClr val="FFFFFF"/>
                </a:highlight>
              </a:rPr>
              <a:t> include JavaScript, Cascading Style Sheets and PHP: Hypertext Preprocessor. Some are </a:t>
            </a:r>
            <a:r>
              <a:rPr lang="en-CA" sz="1400">
                <a:solidFill>
                  <a:srgbClr val="222222"/>
                </a:solidFill>
              </a:rPr>
              <a:t>used</a:t>
            </a:r>
            <a:r>
              <a:rPr lang="en-CA" sz="1400">
                <a:solidFill>
                  <a:srgbClr val="222222"/>
                </a:solidFill>
                <a:highlight>
                  <a:srgbClr val="FFFFFF"/>
                </a:highlight>
              </a:rPr>
              <a:t> in conjunction with each other while some can be </a:t>
            </a:r>
            <a:r>
              <a:rPr lang="en-CA" sz="1400">
                <a:solidFill>
                  <a:srgbClr val="222222"/>
                </a:solidFill>
              </a:rPr>
              <a:t>used</a:t>
            </a:r>
            <a:r>
              <a:rPr lang="en-CA" sz="1400">
                <a:solidFill>
                  <a:srgbClr val="222222"/>
                </a:solidFill>
                <a:highlight>
                  <a:srgbClr val="FFFFFF"/>
                </a:highlight>
              </a:rPr>
              <a:t> almost entirely separate from the other </a:t>
            </a:r>
            <a:r>
              <a:rPr lang="en-CA" sz="1400">
                <a:solidFill>
                  <a:srgbClr val="222222"/>
                </a:solidFill>
              </a:rPr>
              <a:t>languages</a:t>
            </a:r>
            <a:r>
              <a:rPr lang="en-CA" sz="1400">
                <a:solidFill>
                  <a:srgbClr val="222222"/>
                </a:solidFill>
                <a:highlight>
                  <a:srgbClr val="FFFFFF"/>
                </a:highlight>
              </a:rPr>
              <a:t> to create an interactive or static </a:t>
            </a:r>
            <a:r>
              <a:rPr lang="en-CA" sz="1400">
                <a:solidFill>
                  <a:srgbClr val="222222"/>
                </a:solidFill>
              </a:rPr>
              <a:t>website</a:t>
            </a:r>
            <a:r>
              <a:rPr lang="en-CA" sz="1400">
                <a:solidFill>
                  <a:srgbClr val="222222"/>
                </a:solidFill>
                <a:highlight>
                  <a:srgbClr val="FFFFFF"/>
                </a:highlight>
              </a:rPr>
              <a:t>.</a:t>
            </a:r>
            <a:endParaRPr sz="1400"/>
          </a:p>
        </p:txBody>
      </p:sp>
      <p:pic>
        <p:nvPicPr>
          <p:cNvPr id="213" name="Google Shape;213;p25"/>
          <p:cNvPicPr preferRelativeResize="0"/>
          <p:nvPr/>
        </p:nvPicPr>
        <p:blipFill>
          <a:blip r:embed="rId3">
            <a:alphaModFix/>
          </a:blip>
          <a:stretch>
            <a:fillRect/>
          </a:stretch>
        </p:blipFill>
        <p:spPr>
          <a:xfrm>
            <a:off x="6809350" y="103525"/>
            <a:ext cx="1750875" cy="1750875"/>
          </a:xfrm>
          <a:prstGeom prst="rect">
            <a:avLst/>
          </a:prstGeom>
          <a:noFill/>
          <a:ln>
            <a:noFill/>
          </a:ln>
        </p:spPr>
      </p:pic>
      <p:pic>
        <p:nvPicPr>
          <p:cNvPr id="214" name="Google Shape;214;p25"/>
          <p:cNvPicPr preferRelativeResize="0"/>
          <p:nvPr/>
        </p:nvPicPr>
        <p:blipFill>
          <a:blip r:embed="rId4">
            <a:alphaModFix/>
          </a:blip>
          <a:stretch>
            <a:fillRect/>
          </a:stretch>
        </p:blipFill>
        <p:spPr>
          <a:xfrm>
            <a:off x="8995475" y="4074575"/>
            <a:ext cx="2546025" cy="2546025"/>
          </a:xfrm>
          <a:prstGeom prst="rect">
            <a:avLst/>
          </a:prstGeom>
          <a:noFill/>
          <a:ln>
            <a:noFill/>
          </a:ln>
        </p:spPr>
      </p:pic>
      <p:pic>
        <p:nvPicPr>
          <p:cNvPr id="215" name="Google Shape;215;p25"/>
          <p:cNvPicPr preferRelativeResize="0"/>
          <p:nvPr/>
        </p:nvPicPr>
        <p:blipFill>
          <a:blip r:embed="rId5">
            <a:alphaModFix/>
          </a:blip>
          <a:stretch>
            <a:fillRect/>
          </a:stretch>
        </p:blipFill>
        <p:spPr>
          <a:xfrm>
            <a:off x="9016338" y="1142375"/>
            <a:ext cx="2504300" cy="250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26"/>
          <p:cNvGrpSpPr/>
          <p:nvPr/>
        </p:nvGrpSpPr>
        <p:grpSpPr>
          <a:xfrm>
            <a:off x="10641945" y="6092176"/>
            <a:ext cx="1185289" cy="439448"/>
            <a:chOff x="5598891" y="5389418"/>
            <a:chExt cx="1185289" cy="439448"/>
          </a:xfrm>
        </p:grpSpPr>
        <p:pic>
          <p:nvPicPr>
            <p:cNvPr id="221" name="Google Shape;221;p26"/>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22" name="Google Shape;222;p26"/>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23" name="Google Shape;22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3.2) Browsing a Web Page</a:t>
            </a:r>
            <a:endParaRPr/>
          </a:p>
        </p:txBody>
      </p:sp>
      <p:sp>
        <p:nvSpPr>
          <p:cNvPr id="224" name="Google Shape;224;p26"/>
          <p:cNvSpPr txBox="1">
            <a:spLocks noGrp="1"/>
          </p:cNvSpPr>
          <p:nvPr>
            <p:ph type="body" idx="1"/>
          </p:nvPr>
        </p:nvSpPr>
        <p:spPr>
          <a:xfrm>
            <a:off x="277350" y="1749775"/>
            <a:ext cx="81255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Font typeface="Calibri"/>
              <a:buChar char="•"/>
            </a:pPr>
            <a:r>
              <a:rPr lang="en-CA"/>
              <a:t>What happens when you browse a web page?</a:t>
            </a:r>
            <a:endParaRPr/>
          </a:p>
          <a:p>
            <a:pPr marL="685800" lvl="0" indent="0" algn="l" rtl="0">
              <a:lnSpc>
                <a:spcPct val="90000"/>
              </a:lnSpc>
              <a:spcBef>
                <a:spcPts val="500"/>
              </a:spcBef>
              <a:spcAft>
                <a:spcPts val="0"/>
              </a:spcAft>
              <a:buNone/>
            </a:pPr>
            <a:r>
              <a:rPr lang="en-CA"/>
              <a:t>What are the main steps?</a:t>
            </a:r>
            <a:endParaRPr/>
          </a:p>
          <a:p>
            <a:pPr marL="685800" lvl="0" indent="0" algn="l" rtl="0">
              <a:lnSpc>
                <a:spcPct val="90000"/>
              </a:lnSpc>
              <a:spcBef>
                <a:spcPts val="500"/>
              </a:spcBef>
              <a:spcAft>
                <a:spcPts val="0"/>
              </a:spcAft>
              <a:buNone/>
            </a:pPr>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You enter a URL into a web browser</a:t>
            </a:r>
            <a:endParaRPr sz="1800">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The browser looks up the IP address for the domain name via DNS</a:t>
            </a:r>
            <a:endParaRPr sz="1800">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The browser sends a HTTP </a:t>
            </a:r>
            <a:r>
              <a:rPr lang="en-CA" sz="1800" i="1">
                <a:solidFill>
                  <a:srgbClr val="000000"/>
                </a:solidFill>
              </a:rPr>
              <a:t>request</a:t>
            </a:r>
            <a:r>
              <a:rPr lang="en-CA" sz="1800">
                <a:solidFill>
                  <a:srgbClr val="000000"/>
                </a:solidFill>
              </a:rPr>
              <a:t> to the server</a:t>
            </a:r>
            <a:endParaRPr sz="1800">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The server sends back a HTTP </a:t>
            </a:r>
            <a:r>
              <a:rPr lang="en-CA" sz="1800" i="1">
                <a:solidFill>
                  <a:srgbClr val="000000"/>
                </a:solidFill>
              </a:rPr>
              <a:t>response</a:t>
            </a:r>
            <a:endParaRPr sz="1800" i="1">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The browser begins rendering the HTML</a:t>
            </a:r>
            <a:endParaRPr sz="1800">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The browser sends requests for additional objects embedded in HTML (images, css, JavaScript) and repeats steps 3-5.</a:t>
            </a:r>
            <a:endParaRPr sz="1800">
              <a:solidFill>
                <a:srgbClr val="000000"/>
              </a:solidFill>
            </a:endParaRPr>
          </a:p>
          <a:p>
            <a:pPr marL="685800" lvl="1" indent="-228600" algn="l" rtl="0">
              <a:lnSpc>
                <a:spcPct val="115000"/>
              </a:lnSpc>
              <a:spcBef>
                <a:spcPts val="0"/>
              </a:spcBef>
              <a:spcAft>
                <a:spcPts val="0"/>
              </a:spcAft>
              <a:buClr>
                <a:srgbClr val="000000"/>
              </a:buClr>
              <a:buSzPts val="1800"/>
              <a:buFont typeface="Calibri"/>
              <a:buChar char="•"/>
            </a:pPr>
            <a:r>
              <a:rPr lang="en-CA" sz="1800">
                <a:solidFill>
                  <a:srgbClr val="000000"/>
                </a:solidFill>
              </a:rPr>
              <a:t>Once the page is loaded, the browser sends further async requests as needed.</a:t>
            </a:r>
            <a:endParaRPr sz="1800">
              <a:solidFill>
                <a:srgbClr val="000000"/>
              </a:solidFill>
            </a:endParaRPr>
          </a:p>
          <a:p>
            <a:pPr marL="0" lvl="0" indent="0" algn="l" rtl="0">
              <a:lnSpc>
                <a:spcPct val="90000"/>
              </a:lnSpc>
              <a:spcBef>
                <a:spcPts val="2400"/>
              </a:spcBef>
              <a:spcAft>
                <a:spcPts val="0"/>
              </a:spcAft>
              <a:buNone/>
            </a:pPr>
            <a:endParaRPr/>
          </a:p>
        </p:txBody>
      </p:sp>
      <p:pic>
        <p:nvPicPr>
          <p:cNvPr id="225" name="Google Shape;225;p26" descr="Image result for webpage icon"/>
          <p:cNvPicPr preferRelativeResize="0"/>
          <p:nvPr/>
        </p:nvPicPr>
        <p:blipFill rotWithShape="1">
          <a:blip r:embed="rId5">
            <a:alphaModFix/>
          </a:blip>
          <a:srcRect/>
          <a:stretch/>
        </p:blipFill>
        <p:spPr>
          <a:xfrm>
            <a:off x="8697263" y="6092176"/>
            <a:ext cx="505329" cy="505329"/>
          </a:xfrm>
          <a:prstGeom prst="rect">
            <a:avLst/>
          </a:prstGeom>
          <a:noFill/>
          <a:ln>
            <a:noFill/>
          </a:ln>
        </p:spPr>
      </p:pic>
      <p:sp>
        <p:nvSpPr>
          <p:cNvPr id="226" name="Google Shape;226;p26"/>
          <p:cNvSpPr txBox="1"/>
          <p:nvPr/>
        </p:nvSpPr>
        <p:spPr>
          <a:xfrm>
            <a:off x="9140893" y="6160174"/>
            <a:ext cx="13790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Web Servers</a:t>
            </a:r>
            <a:endParaRPr sz="1800" b="1">
              <a:solidFill>
                <a:srgbClr val="C55A11"/>
              </a:solidFill>
              <a:latin typeface="Calibri"/>
              <a:ea typeface="Calibri"/>
              <a:cs typeface="Calibri"/>
              <a:sym typeface="Calibri"/>
            </a:endParaRPr>
          </a:p>
        </p:txBody>
      </p:sp>
      <p:pic>
        <p:nvPicPr>
          <p:cNvPr id="227" name="Google Shape;227;p26"/>
          <p:cNvPicPr preferRelativeResize="0"/>
          <p:nvPr/>
        </p:nvPicPr>
        <p:blipFill>
          <a:blip r:embed="rId7">
            <a:alphaModFix/>
          </a:blip>
          <a:stretch>
            <a:fillRect/>
          </a:stretch>
        </p:blipFill>
        <p:spPr>
          <a:xfrm>
            <a:off x="7445625" y="905245"/>
            <a:ext cx="3766025" cy="2848676"/>
          </a:xfrm>
          <a:prstGeom prst="rect">
            <a:avLst/>
          </a:prstGeom>
          <a:noFill/>
          <a:ln>
            <a:noFill/>
          </a:ln>
        </p:spPr>
      </p:pic>
      <p:pic>
        <p:nvPicPr>
          <p:cNvPr id="228" name="Google Shape;228;p26"/>
          <p:cNvPicPr preferRelativeResize="0"/>
          <p:nvPr/>
        </p:nvPicPr>
        <p:blipFill>
          <a:blip r:embed="rId8">
            <a:alphaModFix/>
          </a:blip>
          <a:stretch>
            <a:fillRect/>
          </a:stretch>
        </p:blipFill>
        <p:spPr>
          <a:xfrm>
            <a:off x="8456875" y="4339895"/>
            <a:ext cx="3484351" cy="22969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3" name="Google Shape;233;p27"/>
          <p:cNvGrpSpPr/>
          <p:nvPr/>
        </p:nvGrpSpPr>
        <p:grpSpPr>
          <a:xfrm>
            <a:off x="10641945" y="6092176"/>
            <a:ext cx="1185289" cy="439448"/>
            <a:chOff x="5598891" y="5389418"/>
            <a:chExt cx="1185289" cy="439448"/>
          </a:xfrm>
        </p:grpSpPr>
        <p:pic>
          <p:nvPicPr>
            <p:cNvPr id="234" name="Google Shape;234;p27"/>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35" name="Google Shape;235;p27"/>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36" name="Google Shape;236;p27"/>
          <p:cNvSpPr txBox="1">
            <a:spLocks noGrp="1"/>
          </p:cNvSpPr>
          <p:nvPr>
            <p:ph type="title"/>
          </p:nvPr>
        </p:nvSpPr>
        <p:spPr>
          <a:xfrm>
            <a:off x="739825"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3.3) Web Client Hardware &amp; Software</a:t>
            </a:r>
            <a:endParaRPr/>
          </a:p>
        </p:txBody>
      </p:sp>
      <p:sp>
        <p:nvSpPr>
          <p:cNvPr id="237" name="Google Shape;237;p27"/>
          <p:cNvSpPr txBox="1">
            <a:spLocks noGrp="1"/>
          </p:cNvSpPr>
          <p:nvPr>
            <p:ph type="body" idx="1"/>
          </p:nvPr>
        </p:nvSpPr>
        <p:spPr>
          <a:xfrm>
            <a:off x="267575" y="940075"/>
            <a:ext cx="8429700" cy="56574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Font typeface="Calibri"/>
              <a:buChar char="•"/>
            </a:pPr>
            <a:r>
              <a:rPr lang="en-CA" sz="2400"/>
              <a:t>What does a Web Browser do?</a:t>
            </a:r>
            <a:endParaRPr sz="2400"/>
          </a:p>
          <a:p>
            <a:pPr marL="228600" lvl="0" indent="-50800" algn="l" rtl="0">
              <a:lnSpc>
                <a:spcPct val="90000"/>
              </a:lnSpc>
              <a:spcBef>
                <a:spcPts val="1000"/>
              </a:spcBef>
              <a:spcAft>
                <a:spcPts val="0"/>
              </a:spcAft>
              <a:buClr>
                <a:schemeClr val="dk1"/>
              </a:buClr>
              <a:buSzPts val="2800"/>
              <a:buNone/>
            </a:pPr>
            <a:r>
              <a:rPr lang="en-CA" sz="1400">
                <a:solidFill>
                  <a:srgbClr val="222222"/>
                </a:solidFill>
                <a:highlight>
                  <a:srgbClr val="FFFFFF"/>
                </a:highlight>
              </a:rPr>
              <a:t>A web browser, or simply "browser," is an application used to access and view websites. The primary function of a web browser is to render HTML, the code used to design or "mark up" web pages.</a:t>
            </a:r>
            <a:endParaRPr sz="1400"/>
          </a:p>
          <a:p>
            <a:pPr marL="228600" lvl="0" indent="-203200" algn="l" rtl="0">
              <a:lnSpc>
                <a:spcPct val="90000"/>
              </a:lnSpc>
              <a:spcBef>
                <a:spcPts val="1000"/>
              </a:spcBef>
              <a:spcAft>
                <a:spcPts val="0"/>
              </a:spcAft>
              <a:buClr>
                <a:schemeClr val="dk1"/>
              </a:buClr>
              <a:buSzPts val="2400"/>
              <a:buFont typeface="Calibri"/>
              <a:buChar char="•"/>
            </a:pPr>
            <a:r>
              <a:rPr lang="en-CA" sz="2400"/>
              <a:t>What are some common web browsers?</a:t>
            </a:r>
            <a:endParaRPr sz="2400"/>
          </a:p>
          <a:p>
            <a:pPr marL="685800" lvl="1" indent="-190500" algn="l" rtl="0">
              <a:lnSpc>
                <a:spcPct val="90000"/>
              </a:lnSpc>
              <a:spcBef>
                <a:spcPts val="500"/>
              </a:spcBef>
              <a:spcAft>
                <a:spcPts val="0"/>
              </a:spcAft>
              <a:buClr>
                <a:schemeClr val="dk1"/>
              </a:buClr>
              <a:buSzPts val="1800"/>
              <a:buFont typeface="Calibri"/>
              <a:buChar char="•"/>
            </a:pPr>
            <a:r>
              <a:rPr lang="en-CA" sz="1800"/>
              <a:t>How are they different?</a:t>
            </a:r>
            <a:endParaRPr sz="1800"/>
          </a:p>
          <a:p>
            <a:pPr marL="228600" lvl="0" indent="-50800" algn="l" rtl="0">
              <a:spcBef>
                <a:spcPts val="1000"/>
              </a:spcBef>
              <a:spcAft>
                <a:spcPts val="0"/>
              </a:spcAft>
              <a:buNone/>
            </a:pPr>
            <a:r>
              <a:rPr lang="en-CA" sz="1400">
                <a:solidFill>
                  <a:srgbClr val="222222"/>
                </a:solidFill>
                <a:highlight>
                  <a:srgbClr val="FFFFFF"/>
                </a:highlight>
              </a:rPr>
              <a:t>Common web browsers include Microsoft Internet Explorer, Google Chrome, Mozilla Firefox, and Apple Safari. </a:t>
            </a:r>
            <a:endParaRPr sz="1400">
              <a:solidFill>
                <a:srgbClr val="222222"/>
              </a:solidFill>
              <a:highlight>
                <a:srgbClr val="FFFFFF"/>
              </a:highlight>
            </a:endParaRPr>
          </a:p>
          <a:p>
            <a:pPr marL="228600" lvl="0" indent="-50800" algn="l" rtl="0">
              <a:lnSpc>
                <a:spcPct val="100000"/>
              </a:lnSpc>
              <a:spcBef>
                <a:spcPts val="1000"/>
              </a:spcBef>
              <a:spcAft>
                <a:spcPts val="0"/>
              </a:spcAft>
              <a:buNone/>
            </a:pPr>
            <a:r>
              <a:rPr lang="en-CA" sz="1100" b="1">
                <a:highlight>
                  <a:srgbClr val="FFFFFF"/>
                </a:highlight>
              </a:rPr>
              <a:t>Internet Explorer</a:t>
            </a:r>
            <a:r>
              <a:rPr lang="en-CA" sz="1100">
                <a:highlight>
                  <a:srgbClr val="FFFFFF"/>
                </a:highlight>
              </a:rPr>
              <a:t> is the default browser that comes installed on most, it has a very sophisticated tab management system, which is very helpful for people who like to have several pages open at once. </a:t>
            </a:r>
            <a:endParaRPr sz="1100">
              <a:highlight>
                <a:srgbClr val="FFFFFF"/>
              </a:highlight>
            </a:endParaRPr>
          </a:p>
          <a:p>
            <a:pPr marL="228600" lvl="0" indent="-50800" algn="l" rtl="0">
              <a:lnSpc>
                <a:spcPct val="100000"/>
              </a:lnSpc>
              <a:spcBef>
                <a:spcPts val="1000"/>
              </a:spcBef>
              <a:spcAft>
                <a:spcPts val="0"/>
              </a:spcAft>
              <a:buNone/>
            </a:pPr>
            <a:r>
              <a:rPr lang="en-CA" sz="1100" b="1">
                <a:highlight>
                  <a:srgbClr val="FFFFFF"/>
                </a:highlight>
              </a:rPr>
              <a:t>Google Chrome</a:t>
            </a:r>
            <a:r>
              <a:rPr lang="en-CA" sz="1100">
                <a:highlight>
                  <a:srgbClr val="FFFFFF"/>
                </a:highlight>
              </a:rPr>
              <a:t> is quickly becoming a very popular option known for its speed and simplicity.</a:t>
            </a:r>
            <a:endParaRPr sz="1100">
              <a:highlight>
                <a:srgbClr val="FFFFFF"/>
              </a:highlight>
            </a:endParaRPr>
          </a:p>
          <a:p>
            <a:pPr marL="228600" lvl="0" indent="-50800" algn="l" rtl="0">
              <a:lnSpc>
                <a:spcPct val="100000"/>
              </a:lnSpc>
              <a:spcBef>
                <a:spcPts val="1000"/>
              </a:spcBef>
              <a:spcAft>
                <a:spcPts val="0"/>
              </a:spcAft>
              <a:buNone/>
            </a:pPr>
            <a:r>
              <a:rPr lang="en-CA" sz="1100" b="1">
                <a:highlight>
                  <a:srgbClr val="FFFFFF"/>
                </a:highlight>
              </a:rPr>
              <a:t>Mozilla Firefox</a:t>
            </a:r>
            <a:r>
              <a:rPr lang="en-CA" sz="1100">
                <a:highlight>
                  <a:srgbClr val="FFFFFF"/>
                </a:highlight>
              </a:rPr>
              <a:t> is known for its vast array of add-ons that add to the web-browsing experience.</a:t>
            </a:r>
            <a:endParaRPr sz="1100">
              <a:highlight>
                <a:srgbClr val="FFFFFF"/>
              </a:highlight>
            </a:endParaRPr>
          </a:p>
          <a:p>
            <a:pPr marL="228600" lvl="0" indent="-50800" algn="l" rtl="0">
              <a:lnSpc>
                <a:spcPct val="100000"/>
              </a:lnSpc>
              <a:spcBef>
                <a:spcPts val="1000"/>
              </a:spcBef>
              <a:spcAft>
                <a:spcPts val="0"/>
              </a:spcAft>
              <a:buNone/>
            </a:pPr>
            <a:r>
              <a:rPr lang="en-CA" sz="1100" b="1">
                <a:highlight>
                  <a:srgbClr val="FFFFFF"/>
                </a:highlight>
              </a:rPr>
              <a:t>Safari</a:t>
            </a:r>
            <a:r>
              <a:rPr lang="en-CA" sz="1100">
                <a:highlight>
                  <a:srgbClr val="FFFFFF"/>
                </a:highlight>
              </a:rPr>
              <a:t> is the default web browser installed on Macs, and is known for its simple and non-flashy approach. </a:t>
            </a:r>
            <a:endParaRPr sz="1100">
              <a:highlight>
                <a:srgbClr val="FFFFFF"/>
              </a:highlight>
            </a:endParaRPr>
          </a:p>
          <a:p>
            <a:pPr marL="228600" lvl="0" indent="-203200" algn="l" rtl="0">
              <a:lnSpc>
                <a:spcPct val="90000"/>
              </a:lnSpc>
              <a:spcBef>
                <a:spcPts val="1000"/>
              </a:spcBef>
              <a:spcAft>
                <a:spcPts val="0"/>
              </a:spcAft>
              <a:buClr>
                <a:schemeClr val="dk1"/>
              </a:buClr>
              <a:buSzPts val="2400"/>
              <a:buFont typeface="Calibri"/>
              <a:buChar char="•"/>
            </a:pPr>
            <a:r>
              <a:rPr lang="en-CA" sz="2400"/>
              <a:t>What are some other types of Web Clients?</a:t>
            </a:r>
            <a:endParaRPr sz="2400"/>
          </a:p>
          <a:p>
            <a:pPr marL="0" lvl="0" indent="0" algn="l" rtl="0">
              <a:lnSpc>
                <a:spcPct val="90000"/>
              </a:lnSpc>
              <a:spcBef>
                <a:spcPts val="1000"/>
              </a:spcBef>
              <a:spcAft>
                <a:spcPts val="0"/>
              </a:spcAft>
              <a:buNone/>
            </a:pPr>
            <a:endParaRPr sz="2400"/>
          </a:p>
          <a:p>
            <a:pPr marL="228600" lvl="0" indent="-203200" algn="l" rtl="0">
              <a:lnSpc>
                <a:spcPct val="90000"/>
              </a:lnSpc>
              <a:spcBef>
                <a:spcPts val="1000"/>
              </a:spcBef>
              <a:spcAft>
                <a:spcPts val="0"/>
              </a:spcAft>
              <a:buClr>
                <a:schemeClr val="dk1"/>
              </a:buClr>
              <a:buSzPts val="2400"/>
              <a:buChar char="•"/>
            </a:pPr>
            <a:r>
              <a:rPr lang="en-CA" sz="2400"/>
              <a:t>Is there any special Hardware or Software required to run a web client?</a:t>
            </a:r>
            <a:endParaRPr sz="2400"/>
          </a:p>
        </p:txBody>
      </p:sp>
      <p:pic>
        <p:nvPicPr>
          <p:cNvPr id="238" name="Google Shape;238;p27" descr="Image result for webpage icon"/>
          <p:cNvPicPr preferRelativeResize="0"/>
          <p:nvPr/>
        </p:nvPicPr>
        <p:blipFill rotWithShape="1">
          <a:blip r:embed="rId5">
            <a:alphaModFix/>
          </a:blip>
          <a:srcRect/>
          <a:stretch/>
        </p:blipFill>
        <p:spPr>
          <a:xfrm>
            <a:off x="8697263" y="6092176"/>
            <a:ext cx="505329" cy="505329"/>
          </a:xfrm>
          <a:prstGeom prst="rect">
            <a:avLst/>
          </a:prstGeom>
          <a:noFill/>
          <a:ln>
            <a:noFill/>
          </a:ln>
        </p:spPr>
      </p:pic>
      <p:sp>
        <p:nvSpPr>
          <p:cNvPr id="239" name="Google Shape;239;p27"/>
          <p:cNvSpPr txBox="1"/>
          <p:nvPr/>
        </p:nvSpPr>
        <p:spPr>
          <a:xfrm>
            <a:off x="9140893" y="6160174"/>
            <a:ext cx="13790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Web Servers</a:t>
            </a:r>
            <a:endParaRPr sz="1800" b="1">
              <a:solidFill>
                <a:srgbClr val="C55A11"/>
              </a:solidFill>
              <a:latin typeface="Calibri"/>
              <a:ea typeface="Calibri"/>
              <a:cs typeface="Calibri"/>
              <a:sym typeface="Calibri"/>
            </a:endParaRPr>
          </a:p>
        </p:txBody>
      </p:sp>
      <p:pic>
        <p:nvPicPr>
          <p:cNvPr id="240" name="Google Shape;240;p27"/>
          <p:cNvPicPr preferRelativeResize="0"/>
          <p:nvPr/>
        </p:nvPicPr>
        <p:blipFill>
          <a:blip r:embed="rId7">
            <a:alphaModFix/>
          </a:blip>
          <a:stretch>
            <a:fillRect/>
          </a:stretch>
        </p:blipFill>
        <p:spPr>
          <a:xfrm>
            <a:off x="9511250" y="631750"/>
            <a:ext cx="2582374" cy="2582375"/>
          </a:xfrm>
          <a:prstGeom prst="rect">
            <a:avLst/>
          </a:prstGeom>
          <a:noFill/>
          <a:ln>
            <a:noFill/>
          </a:ln>
        </p:spPr>
      </p:pic>
      <p:pic>
        <p:nvPicPr>
          <p:cNvPr id="241" name="Google Shape;241;p27"/>
          <p:cNvPicPr preferRelativeResize="0"/>
          <p:nvPr/>
        </p:nvPicPr>
        <p:blipFill>
          <a:blip r:embed="rId8">
            <a:alphaModFix/>
          </a:blip>
          <a:stretch>
            <a:fillRect/>
          </a:stretch>
        </p:blipFill>
        <p:spPr>
          <a:xfrm>
            <a:off x="7732950" y="3656675"/>
            <a:ext cx="3597800" cy="206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28"/>
          <p:cNvGrpSpPr/>
          <p:nvPr/>
        </p:nvGrpSpPr>
        <p:grpSpPr>
          <a:xfrm>
            <a:off x="10641945" y="6092176"/>
            <a:ext cx="1185289" cy="439448"/>
            <a:chOff x="5598891" y="5389418"/>
            <a:chExt cx="1185289" cy="439448"/>
          </a:xfrm>
        </p:grpSpPr>
        <p:pic>
          <p:nvPicPr>
            <p:cNvPr id="247" name="Google Shape;247;p28"/>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48" name="Google Shape;248;p28"/>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49" name="Google Shape;249;p28"/>
          <p:cNvSpPr txBox="1">
            <a:spLocks noGrp="1"/>
          </p:cNvSpPr>
          <p:nvPr>
            <p:ph type="title"/>
          </p:nvPr>
        </p:nvSpPr>
        <p:spPr>
          <a:xfrm>
            <a:off x="287200" y="1880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3.4) Web Server Hardware &amp; Software</a:t>
            </a:r>
            <a:endParaRPr/>
          </a:p>
        </p:txBody>
      </p:sp>
      <p:sp>
        <p:nvSpPr>
          <p:cNvPr id="250" name="Google Shape;250;p28"/>
          <p:cNvSpPr txBox="1">
            <a:spLocks noGrp="1"/>
          </p:cNvSpPr>
          <p:nvPr>
            <p:ph type="body" idx="1"/>
          </p:nvPr>
        </p:nvSpPr>
        <p:spPr>
          <a:xfrm>
            <a:off x="287200" y="1358575"/>
            <a:ext cx="7643400" cy="49044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Font typeface="Calibri"/>
              <a:buChar char="•"/>
            </a:pPr>
            <a:r>
              <a:rPr lang="en-CA" sz="2400"/>
              <a:t>What does a Web Server do?</a:t>
            </a:r>
            <a:endParaRPr sz="2400"/>
          </a:p>
          <a:p>
            <a:pPr marL="228600" lvl="0" indent="-50800" algn="l" rtl="0">
              <a:lnSpc>
                <a:spcPct val="90000"/>
              </a:lnSpc>
              <a:spcBef>
                <a:spcPts val="1000"/>
              </a:spcBef>
              <a:spcAft>
                <a:spcPts val="0"/>
              </a:spcAft>
              <a:buClr>
                <a:schemeClr val="dk1"/>
              </a:buClr>
              <a:buSzPts val="2800"/>
              <a:buNone/>
            </a:pPr>
            <a:r>
              <a:rPr lang="en-CA" sz="1400">
                <a:solidFill>
                  <a:srgbClr val="222222"/>
                </a:solidFill>
                <a:highlight>
                  <a:srgbClr val="FFFFFF"/>
                </a:highlight>
              </a:rPr>
              <a:t>The primary function of a web server is to store, process and deliver web pages to clients. The communication between client and server takes place using the Hypertext Transfer Protocol (HTTP).</a:t>
            </a:r>
            <a:endParaRPr sz="1400"/>
          </a:p>
          <a:p>
            <a:pPr marL="228600" lvl="0" indent="-203200" algn="l" rtl="0">
              <a:lnSpc>
                <a:spcPct val="90000"/>
              </a:lnSpc>
              <a:spcBef>
                <a:spcPts val="1000"/>
              </a:spcBef>
              <a:spcAft>
                <a:spcPts val="0"/>
              </a:spcAft>
              <a:buClr>
                <a:schemeClr val="dk1"/>
              </a:buClr>
              <a:buSzPts val="2400"/>
              <a:buFont typeface="Calibri"/>
              <a:buChar char="•"/>
            </a:pPr>
            <a:r>
              <a:rPr lang="en-CA" sz="2400"/>
              <a:t>Where are Web Servers located in the Network / Internet?</a:t>
            </a:r>
            <a:endParaRPr sz="2400"/>
          </a:p>
          <a:p>
            <a:pPr marL="228600" lvl="0" indent="-50800" algn="l" rtl="0">
              <a:lnSpc>
                <a:spcPct val="90000"/>
              </a:lnSpc>
              <a:spcBef>
                <a:spcPts val="1000"/>
              </a:spcBef>
              <a:spcAft>
                <a:spcPts val="0"/>
              </a:spcAft>
              <a:buClr>
                <a:schemeClr val="dk1"/>
              </a:buClr>
              <a:buSzPts val="2800"/>
              <a:buNone/>
            </a:pPr>
            <a:r>
              <a:rPr lang="en-CA" sz="1400">
                <a:solidFill>
                  <a:srgbClr val="333333"/>
                </a:solidFill>
              </a:rPr>
              <a:t>Generally websites are hosted on a set of servers called a server farm which may be located in one or multiple different data centres. Farms are used to ensure high availability and load balancing of an IT system ( say a website). Load balancers are used to distribute the load among the servers in the farm.</a:t>
            </a:r>
            <a:endParaRPr sz="1400"/>
          </a:p>
          <a:p>
            <a:pPr marL="228600" lvl="0" indent="-203200" algn="l" rtl="0">
              <a:lnSpc>
                <a:spcPct val="90000"/>
              </a:lnSpc>
              <a:spcBef>
                <a:spcPts val="1000"/>
              </a:spcBef>
              <a:spcAft>
                <a:spcPts val="0"/>
              </a:spcAft>
              <a:buClr>
                <a:schemeClr val="dk1"/>
              </a:buClr>
              <a:buSzPts val="2400"/>
              <a:buFont typeface="Calibri"/>
              <a:buChar char="•"/>
            </a:pPr>
            <a:r>
              <a:rPr lang="en-CA" sz="2400"/>
              <a:t>What special Software is needed for a Web Server</a:t>
            </a:r>
            <a:endParaRPr sz="2400"/>
          </a:p>
          <a:p>
            <a:pPr marL="228600" lvl="0" indent="-50800" algn="l" rtl="0">
              <a:lnSpc>
                <a:spcPct val="90000"/>
              </a:lnSpc>
              <a:spcBef>
                <a:spcPts val="1000"/>
              </a:spcBef>
              <a:spcAft>
                <a:spcPts val="0"/>
              </a:spcAft>
              <a:buClr>
                <a:schemeClr val="dk1"/>
              </a:buClr>
              <a:buSzPts val="2800"/>
              <a:buNone/>
            </a:pPr>
            <a:r>
              <a:rPr lang="en-CA" sz="1400">
                <a:solidFill>
                  <a:srgbClr val="222222"/>
                </a:solidFill>
                <a:highlight>
                  <a:srgbClr val="FFFFFF"/>
                </a:highlight>
              </a:rPr>
              <a:t>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400"/>
          </a:p>
          <a:p>
            <a:pPr marL="228600" lvl="0" indent="-203200" algn="l" rtl="0">
              <a:lnSpc>
                <a:spcPct val="90000"/>
              </a:lnSpc>
              <a:spcBef>
                <a:spcPts val="1000"/>
              </a:spcBef>
              <a:spcAft>
                <a:spcPts val="0"/>
              </a:spcAft>
              <a:buClr>
                <a:schemeClr val="dk1"/>
              </a:buClr>
              <a:buSzPts val="2400"/>
              <a:buFont typeface="Calibri"/>
              <a:buChar char="•"/>
            </a:pPr>
            <a:r>
              <a:rPr lang="en-CA" sz="2400"/>
              <a:t>What special Hardware is needed for a Web Server</a:t>
            </a:r>
            <a:endParaRPr sz="2400"/>
          </a:p>
          <a:p>
            <a:pPr marL="228600" lvl="0" indent="0" algn="l" rtl="0">
              <a:lnSpc>
                <a:spcPct val="90000"/>
              </a:lnSpc>
              <a:spcBef>
                <a:spcPts val="1000"/>
              </a:spcBef>
              <a:spcAft>
                <a:spcPts val="0"/>
              </a:spcAft>
              <a:buNone/>
            </a:pPr>
            <a:r>
              <a:rPr lang="en-CA" sz="1400">
                <a:solidFill>
                  <a:srgbClr val="222222"/>
                </a:solidFill>
                <a:highlight>
                  <a:srgbClr val="FFFFFF"/>
                </a:highlight>
              </a:rPr>
              <a:t>Most web servers need CPUs, RAM, storage, and network connections.</a:t>
            </a:r>
            <a:endParaRPr sz="1400"/>
          </a:p>
        </p:txBody>
      </p:sp>
      <p:pic>
        <p:nvPicPr>
          <p:cNvPr id="251" name="Google Shape;251;p28" descr="Image result for webpage icon"/>
          <p:cNvPicPr preferRelativeResize="0"/>
          <p:nvPr/>
        </p:nvPicPr>
        <p:blipFill rotWithShape="1">
          <a:blip r:embed="rId5">
            <a:alphaModFix/>
          </a:blip>
          <a:srcRect/>
          <a:stretch/>
        </p:blipFill>
        <p:spPr>
          <a:xfrm>
            <a:off x="8697263" y="6092176"/>
            <a:ext cx="505329" cy="505329"/>
          </a:xfrm>
          <a:prstGeom prst="rect">
            <a:avLst/>
          </a:prstGeom>
          <a:noFill/>
          <a:ln>
            <a:noFill/>
          </a:ln>
        </p:spPr>
      </p:pic>
      <p:sp>
        <p:nvSpPr>
          <p:cNvPr id="252" name="Google Shape;252;p28"/>
          <p:cNvSpPr txBox="1"/>
          <p:nvPr/>
        </p:nvSpPr>
        <p:spPr>
          <a:xfrm>
            <a:off x="9140893" y="6160174"/>
            <a:ext cx="13790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Web Servers</a:t>
            </a:r>
            <a:endParaRPr sz="1800" b="1">
              <a:solidFill>
                <a:srgbClr val="C55A11"/>
              </a:solidFill>
              <a:latin typeface="Calibri"/>
              <a:ea typeface="Calibri"/>
              <a:cs typeface="Calibri"/>
              <a:sym typeface="Calibri"/>
            </a:endParaRPr>
          </a:p>
        </p:txBody>
      </p:sp>
      <p:pic>
        <p:nvPicPr>
          <p:cNvPr id="253" name="Google Shape;253;p28"/>
          <p:cNvPicPr preferRelativeResize="0"/>
          <p:nvPr/>
        </p:nvPicPr>
        <p:blipFill>
          <a:blip r:embed="rId7">
            <a:alphaModFix/>
          </a:blip>
          <a:stretch>
            <a:fillRect/>
          </a:stretch>
        </p:blipFill>
        <p:spPr>
          <a:xfrm>
            <a:off x="7930600" y="1190575"/>
            <a:ext cx="4036924" cy="2186675"/>
          </a:xfrm>
          <a:prstGeom prst="rect">
            <a:avLst/>
          </a:prstGeom>
          <a:noFill/>
          <a:ln>
            <a:noFill/>
          </a:ln>
        </p:spPr>
      </p:pic>
      <p:pic>
        <p:nvPicPr>
          <p:cNvPr id="254" name="Google Shape;254;p28"/>
          <p:cNvPicPr preferRelativeResize="0"/>
          <p:nvPr/>
        </p:nvPicPr>
        <p:blipFill>
          <a:blip r:embed="rId8">
            <a:alphaModFix/>
          </a:blip>
          <a:stretch>
            <a:fillRect/>
          </a:stretch>
        </p:blipFill>
        <p:spPr>
          <a:xfrm>
            <a:off x="8100613" y="3926575"/>
            <a:ext cx="3956599" cy="21207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29"/>
          <p:cNvGrpSpPr/>
          <p:nvPr/>
        </p:nvGrpSpPr>
        <p:grpSpPr>
          <a:xfrm>
            <a:off x="10641945" y="6092176"/>
            <a:ext cx="1185289" cy="439448"/>
            <a:chOff x="5598891" y="5389418"/>
            <a:chExt cx="1185289" cy="439448"/>
          </a:xfrm>
        </p:grpSpPr>
        <p:pic>
          <p:nvPicPr>
            <p:cNvPr id="260" name="Google Shape;260;p29"/>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61" name="Google Shape;261;p29"/>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62" name="Google Shape;26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4) Domain Names &amp; IP Addresses</a:t>
            </a:r>
            <a:endParaRPr/>
          </a:p>
        </p:txBody>
      </p:sp>
      <p:sp>
        <p:nvSpPr>
          <p:cNvPr id="263" name="Google Shape;263;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a:p>
          <a:p>
            <a:pPr marL="685800" lvl="1" indent="-228600" algn="l" rtl="0">
              <a:lnSpc>
                <a:spcPct val="90000"/>
              </a:lnSpc>
              <a:spcBef>
                <a:spcPts val="500"/>
              </a:spcBef>
              <a:spcAft>
                <a:spcPts val="0"/>
              </a:spcAft>
              <a:buClr>
                <a:schemeClr val="dk1"/>
              </a:buClr>
              <a:buSzPts val="2400"/>
              <a:buChar char="•"/>
            </a:pPr>
            <a:r>
              <a:rPr lang="en-CA"/>
              <a:t>What is a Domain Name?</a:t>
            </a:r>
            <a:endParaRPr/>
          </a:p>
          <a:p>
            <a:pPr marL="685800" lvl="1" indent="-228600" algn="l" rtl="0">
              <a:lnSpc>
                <a:spcPct val="90000"/>
              </a:lnSpc>
              <a:spcBef>
                <a:spcPts val="500"/>
              </a:spcBef>
              <a:spcAft>
                <a:spcPts val="0"/>
              </a:spcAft>
              <a:buClr>
                <a:schemeClr val="dk1"/>
              </a:buClr>
              <a:buSzPts val="2400"/>
              <a:buChar char="•"/>
            </a:pPr>
            <a:r>
              <a:rPr lang="en-CA"/>
              <a:t>What is an IP Address?</a:t>
            </a:r>
            <a:endParaRPr/>
          </a:p>
          <a:p>
            <a:pPr marL="685800" lvl="1" indent="-228600" algn="l" rtl="0">
              <a:lnSpc>
                <a:spcPct val="90000"/>
              </a:lnSpc>
              <a:spcBef>
                <a:spcPts val="500"/>
              </a:spcBef>
              <a:spcAft>
                <a:spcPts val="0"/>
              </a:spcAft>
              <a:buClr>
                <a:schemeClr val="dk1"/>
              </a:buClr>
              <a:buSzPts val="2400"/>
              <a:buChar char="•"/>
            </a:pPr>
            <a:r>
              <a:rPr lang="en-CA"/>
              <a:t>Controls the assignment of Names &amp; Addresses?</a:t>
            </a:r>
            <a:endParaRPr/>
          </a:p>
        </p:txBody>
      </p:sp>
      <p:pic>
        <p:nvPicPr>
          <p:cNvPr id="264" name="Google Shape;264;p29" descr="Image result for domain name icon"/>
          <p:cNvPicPr preferRelativeResize="0"/>
          <p:nvPr/>
        </p:nvPicPr>
        <p:blipFill rotWithShape="1">
          <a:blip r:embed="rId5">
            <a:alphaModFix/>
          </a:blip>
          <a:srcRect/>
          <a:stretch/>
        </p:blipFill>
        <p:spPr>
          <a:xfrm>
            <a:off x="8486054" y="6092177"/>
            <a:ext cx="439448" cy="439448"/>
          </a:xfrm>
          <a:prstGeom prst="rect">
            <a:avLst/>
          </a:prstGeom>
          <a:noFill/>
          <a:ln>
            <a:noFill/>
          </a:ln>
        </p:spPr>
      </p:pic>
      <p:sp>
        <p:nvSpPr>
          <p:cNvPr id="265" name="Google Shape;265;p29"/>
          <p:cNvSpPr txBox="1"/>
          <p:nvPr/>
        </p:nvSpPr>
        <p:spPr>
          <a:xfrm>
            <a:off x="8875316" y="6127234"/>
            <a:ext cx="16482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Domain Names</a:t>
            </a:r>
            <a:endParaRPr sz="1800" b="1">
              <a:solidFill>
                <a:srgbClr val="C55A11"/>
              </a:solidFill>
              <a:latin typeface="Calibri"/>
              <a:ea typeface="Calibri"/>
              <a:cs typeface="Calibri"/>
              <a:sym typeface="Calibri"/>
            </a:endParaRPr>
          </a:p>
        </p:txBody>
      </p:sp>
      <p:pic>
        <p:nvPicPr>
          <p:cNvPr id="266" name="Google Shape;266;p29" descr="Image result for Domain NAmes"/>
          <p:cNvPicPr preferRelativeResize="0"/>
          <p:nvPr/>
        </p:nvPicPr>
        <p:blipFill rotWithShape="1">
          <a:blip r:embed="rId7">
            <a:alphaModFix/>
          </a:blip>
          <a:srcRect/>
          <a:stretch/>
        </p:blipFill>
        <p:spPr>
          <a:xfrm>
            <a:off x="1627093" y="3886863"/>
            <a:ext cx="4292273" cy="2609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30"/>
          <p:cNvGrpSpPr/>
          <p:nvPr/>
        </p:nvGrpSpPr>
        <p:grpSpPr>
          <a:xfrm>
            <a:off x="10641945" y="6092176"/>
            <a:ext cx="1185289" cy="439448"/>
            <a:chOff x="5598891" y="5389418"/>
            <a:chExt cx="1185289" cy="439448"/>
          </a:xfrm>
        </p:grpSpPr>
        <p:pic>
          <p:nvPicPr>
            <p:cNvPr id="272" name="Google Shape;272;p30"/>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73" name="Google Shape;273;p30"/>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74" name="Google Shape;2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4.1) What is a Domain Name?</a:t>
            </a:r>
            <a:endParaRPr/>
          </a:p>
        </p:txBody>
      </p:sp>
      <p:sp>
        <p:nvSpPr>
          <p:cNvPr id="275" name="Google Shape;27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Domain Name?</a:t>
            </a:r>
            <a:endParaRPr/>
          </a:p>
          <a:p>
            <a:pPr marL="0" lvl="0" indent="0" algn="l" rtl="0">
              <a:lnSpc>
                <a:spcPct val="115000"/>
              </a:lnSpc>
              <a:spcBef>
                <a:spcPts val="0"/>
              </a:spcBef>
              <a:spcAft>
                <a:spcPts val="0"/>
              </a:spcAft>
              <a:buNone/>
            </a:pPr>
            <a:r>
              <a:rPr lang="en-CA" sz="1100">
                <a:solidFill>
                  <a:srgbClr val="262525"/>
                </a:solidFill>
                <a:highlight>
                  <a:srgbClr val="FFFFFF"/>
                </a:highlight>
              </a:rPr>
              <a:t>A domain name is your website name. A domain name is the address where Internet users can access your website. A domain name is used for finding and identifying computers on the Internet. Computers use IP addresses, which are a series of number. However, it is difficult for humans to remember strings of numbers. Because of this, domain names were developed and used to identify entities on the Internet rather than using IP addresses.</a:t>
            </a:r>
            <a:endParaRPr sz="1100">
              <a:solidFill>
                <a:srgbClr val="262525"/>
              </a:solidFill>
              <a:highlight>
                <a:srgbClr val="FFFFFF"/>
              </a:highlight>
            </a:endParaRPr>
          </a:p>
          <a:p>
            <a:pPr marL="0" lvl="0" indent="0" algn="l" rtl="0">
              <a:lnSpc>
                <a:spcPct val="115000"/>
              </a:lnSpc>
              <a:spcBef>
                <a:spcPts val="0"/>
              </a:spcBef>
              <a:spcAft>
                <a:spcPts val="0"/>
              </a:spcAft>
              <a:buNone/>
            </a:pPr>
            <a:endParaRPr sz="1100">
              <a:solidFill>
                <a:srgbClr val="262525"/>
              </a:solidFill>
              <a:highlight>
                <a:srgbClr val="FFFFFF"/>
              </a:highlight>
            </a:endParaRPr>
          </a:p>
          <a:p>
            <a:pPr marL="0" lvl="0" indent="0" algn="l" rtl="0">
              <a:lnSpc>
                <a:spcPct val="115000"/>
              </a:lnSpc>
              <a:spcBef>
                <a:spcPts val="0"/>
              </a:spcBef>
              <a:spcAft>
                <a:spcPts val="0"/>
              </a:spcAft>
              <a:buNone/>
            </a:pPr>
            <a:r>
              <a:rPr lang="en-CA" sz="1100"/>
              <a:t>Domain Name System (DNS) is a protocol within the set of standards for how computers exchange data on the internet and on many private networks, known as the TCP/IP protocol suite. The main purpose of DNS is that it helps convert domain names like websites.</a:t>
            </a:r>
            <a:endParaRPr sz="1100"/>
          </a:p>
          <a:p>
            <a:pPr marL="0" lvl="0" indent="0" algn="l" rtl="0">
              <a:lnSpc>
                <a:spcPct val="115000"/>
              </a:lnSpc>
              <a:spcBef>
                <a:spcPts val="0"/>
              </a:spcBef>
              <a:spcAft>
                <a:spcPts val="0"/>
              </a:spcAft>
              <a:buNone/>
            </a:pPr>
            <a:endParaRPr sz="1100">
              <a:solidFill>
                <a:srgbClr val="262525"/>
              </a:solidFill>
              <a:highlight>
                <a:srgbClr val="FFFFFF"/>
              </a:highlight>
            </a:endParaRPr>
          </a:p>
          <a:p>
            <a:pPr marL="228600" lvl="0" indent="-228600" algn="l" rtl="0">
              <a:lnSpc>
                <a:spcPct val="90000"/>
              </a:lnSpc>
              <a:spcBef>
                <a:spcPts val="1000"/>
              </a:spcBef>
              <a:spcAft>
                <a:spcPts val="0"/>
              </a:spcAft>
              <a:buClr>
                <a:schemeClr val="dk1"/>
              </a:buClr>
              <a:buSzPts val="2800"/>
              <a:buChar char="•"/>
            </a:pPr>
            <a:r>
              <a:rPr lang="en-CA"/>
              <a:t>How are Domain Names related to Web Pages?</a:t>
            </a:r>
            <a:endParaRPr sz="1200"/>
          </a:p>
          <a:p>
            <a:pPr marL="0" lvl="0" indent="0" algn="l" rtl="0">
              <a:lnSpc>
                <a:spcPct val="115000"/>
              </a:lnSpc>
              <a:spcBef>
                <a:spcPts val="0"/>
              </a:spcBef>
              <a:spcAft>
                <a:spcPts val="0"/>
              </a:spcAft>
              <a:buNone/>
            </a:pPr>
            <a:r>
              <a:rPr lang="en-CA" sz="1100">
                <a:solidFill>
                  <a:srgbClr val="262525"/>
                </a:solidFill>
                <a:highlight>
                  <a:srgbClr val="FFFFFF"/>
                </a:highlight>
              </a:rPr>
              <a:t>Domain names are usually used to identify one or more IP addresses. Domain names are used in URLs to identify particular Web Pages.</a:t>
            </a:r>
            <a:endParaRPr sz="1100">
              <a:solidFill>
                <a:srgbClr val="262525"/>
              </a:solidFill>
              <a:highlight>
                <a:srgbClr val="FFFFFF"/>
              </a:highlight>
            </a:endParaRPr>
          </a:p>
          <a:p>
            <a:pPr marL="0" lvl="0" indent="0" algn="l" rtl="0">
              <a:lnSpc>
                <a:spcPct val="90000"/>
              </a:lnSpc>
              <a:spcBef>
                <a:spcPts val="1000"/>
              </a:spcBef>
              <a:spcAft>
                <a:spcPts val="0"/>
              </a:spcAft>
              <a:buNone/>
            </a:pPr>
            <a:endParaRPr sz="1200"/>
          </a:p>
          <a:p>
            <a:pPr marL="228600" lvl="0" indent="-228600" algn="l" rtl="0">
              <a:lnSpc>
                <a:spcPct val="90000"/>
              </a:lnSpc>
              <a:spcBef>
                <a:spcPts val="1000"/>
              </a:spcBef>
              <a:spcAft>
                <a:spcPts val="0"/>
              </a:spcAft>
              <a:buClr>
                <a:schemeClr val="dk1"/>
              </a:buClr>
              <a:buSzPts val="2800"/>
              <a:buChar char="•"/>
            </a:pPr>
            <a:r>
              <a:rPr lang="en-CA"/>
              <a:t>How does my computer find and use Domain Names? </a:t>
            </a:r>
            <a:endParaRPr/>
          </a:p>
          <a:p>
            <a:pPr marL="0" lvl="0" indent="0" algn="l" rtl="0">
              <a:lnSpc>
                <a:spcPct val="115000"/>
              </a:lnSpc>
              <a:spcBef>
                <a:spcPts val="0"/>
              </a:spcBef>
              <a:spcAft>
                <a:spcPts val="0"/>
              </a:spcAft>
              <a:buNone/>
            </a:pPr>
            <a:r>
              <a:rPr lang="en-CA" sz="1100"/>
              <a:t>Computers and other network devices on the internet use an IP address to route your request to the site you’re trying to reach. This is similar to dialing a phone number</a:t>
            </a:r>
            <a:endParaRPr sz="1200"/>
          </a:p>
        </p:txBody>
      </p:sp>
      <p:pic>
        <p:nvPicPr>
          <p:cNvPr id="276" name="Google Shape;276;p30" descr="Image result for domain name icon"/>
          <p:cNvPicPr preferRelativeResize="0"/>
          <p:nvPr/>
        </p:nvPicPr>
        <p:blipFill rotWithShape="1">
          <a:blip r:embed="rId5">
            <a:alphaModFix/>
          </a:blip>
          <a:srcRect/>
          <a:stretch/>
        </p:blipFill>
        <p:spPr>
          <a:xfrm>
            <a:off x="8486054" y="6092177"/>
            <a:ext cx="439448" cy="439448"/>
          </a:xfrm>
          <a:prstGeom prst="rect">
            <a:avLst/>
          </a:prstGeom>
          <a:noFill/>
          <a:ln>
            <a:noFill/>
          </a:ln>
        </p:spPr>
      </p:pic>
      <p:sp>
        <p:nvSpPr>
          <p:cNvPr id="277" name="Google Shape;277;p30"/>
          <p:cNvSpPr txBox="1"/>
          <p:nvPr/>
        </p:nvSpPr>
        <p:spPr>
          <a:xfrm>
            <a:off x="8875316" y="6127234"/>
            <a:ext cx="16482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Domain Names</a:t>
            </a:r>
            <a:endParaRPr sz="1800" b="1">
              <a:solidFill>
                <a:srgbClr val="C55A11"/>
              </a:solidFill>
              <a:latin typeface="Calibri"/>
              <a:ea typeface="Calibri"/>
              <a:cs typeface="Calibri"/>
              <a:sym typeface="Calibri"/>
            </a:endParaRPr>
          </a:p>
        </p:txBody>
      </p:sp>
      <p:pic>
        <p:nvPicPr>
          <p:cNvPr id="278" name="Google Shape;278;p30"/>
          <p:cNvPicPr preferRelativeResize="0"/>
          <p:nvPr/>
        </p:nvPicPr>
        <p:blipFill>
          <a:blip r:embed="rId7">
            <a:alphaModFix/>
          </a:blip>
          <a:stretch>
            <a:fillRect/>
          </a:stretch>
        </p:blipFill>
        <p:spPr>
          <a:xfrm>
            <a:off x="9341548" y="3444973"/>
            <a:ext cx="2153150" cy="143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31"/>
          <p:cNvGrpSpPr/>
          <p:nvPr/>
        </p:nvGrpSpPr>
        <p:grpSpPr>
          <a:xfrm>
            <a:off x="10641945" y="6092176"/>
            <a:ext cx="1185289" cy="439448"/>
            <a:chOff x="5598891" y="5389418"/>
            <a:chExt cx="1185289" cy="439448"/>
          </a:xfrm>
        </p:grpSpPr>
        <p:pic>
          <p:nvPicPr>
            <p:cNvPr id="284" name="Google Shape;284;p31"/>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85" name="Google Shape;285;p31"/>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86" name="Google Shape;28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4.2) What is an IP Address?</a:t>
            </a:r>
            <a:endParaRPr/>
          </a:p>
        </p:txBody>
      </p:sp>
      <p:sp>
        <p:nvSpPr>
          <p:cNvPr id="287" name="Google Shape;287;p31"/>
          <p:cNvSpPr txBox="1">
            <a:spLocks noGrp="1"/>
          </p:cNvSpPr>
          <p:nvPr>
            <p:ph type="body" idx="1"/>
          </p:nvPr>
        </p:nvSpPr>
        <p:spPr>
          <a:xfrm>
            <a:off x="289800" y="1363825"/>
            <a:ext cx="11064000" cy="48477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an IP Address?</a:t>
            </a:r>
            <a:endParaRPr/>
          </a:p>
          <a:p>
            <a:pPr marL="228600" lvl="0" indent="-50800" algn="l" rtl="0">
              <a:lnSpc>
                <a:spcPct val="90000"/>
              </a:lnSpc>
              <a:spcBef>
                <a:spcPts val="1000"/>
              </a:spcBef>
              <a:spcAft>
                <a:spcPts val="0"/>
              </a:spcAft>
              <a:buClr>
                <a:schemeClr val="dk1"/>
              </a:buClr>
              <a:buSzPts val="2800"/>
              <a:buNone/>
            </a:pPr>
            <a:endParaRPr sz="1800"/>
          </a:p>
          <a:p>
            <a:pPr marL="0" lvl="0" indent="0" algn="l" rtl="0">
              <a:lnSpc>
                <a:spcPct val="115000"/>
              </a:lnSpc>
              <a:spcBef>
                <a:spcPts val="0"/>
              </a:spcBef>
              <a:spcAft>
                <a:spcPts val="0"/>
              </a:spcAft>
              <a:buClr>
                <a:schemeClr val="dk1"/>
              </a:buClr>
              <a:buSzPts val="1100"/>
              <a:buNone/>
            </a:pPr>
            <a:r>
              <a:rPr lang="en-CA" sz="1800">
                <a:highlight>
                  <a:srgbClr val="FFFFFF"/>
                </a:highlight>
              </a:rPr>
              <a:t>An IP address, or simply an "IP," is a unique address that identifies a device on the </a:t>
            </a:r>
            <a:r>
              <a:rPr lang="en-CA" sz="1800">
                <a:highlight>
                  <a:srgbClr val="FFFFFF"/>
                </a:highlight>
                <a:uFill>
                  <a:noFill/>
                </a:uFill>
                <a:hlinkClick r:id="rId5"/>
              </a:rPr>
              <a:t>Internet</a:t>
            </a:r>
            <a:r>
              <a:rPr lang="en-CA" sz="1800">
                <a:highlight>
                  <a:srgbClr val="FFFFFF"/>
                </a:highlight>
              </a:rPr>
              <a:t> or a </a:t>
            </a:r>
            <a:r>
              <a:rPr lang="en-CA" sz="1800">
                <a:highlight>
                  <a:srgbClr val="FFFFFF"/>
                </a:highlight>
                <a:uFill>
                  <a:noFill/>
                </a:uFill>
                <a:hlinkClick r:id="rId6"/>
              </a:rPr>
              <a:t>local network</a:t>
            </a:r>
            <a:r>
              <a:rPr lang="en-CA" sz="1800">
                <a:highlight>
                  <a:srgbClr val="FFFFFF"/>
                </a:highlight>
              </a:rPr>
              <a:t>. It allows a system to be recognized by other systems connected via the </a:t>
            </a:r>
            <a:r>
              <a:rPr lang="en-CA" sz="1800">
                <a:highlight>
                  <a:srgbClr val="FFFFFF"/>
                </a:highlight>
                <a:uFill>
                  <a:noFill/>
                </a:uFill>
                <a:hlinkClick r:id="rId7"/>
              </a:rPr>
              <a:t>Internet protocol</a:t>
            </a:r>
            <a:r>
              <a:rPr lang="en-CA" sz="1800">
                <a:highlight>
                  <a:srgbClr val="FFFFFF"/>
                </a:highlight>
              </a:rPr>
              <a:t>. There are two primary types of IP address formats used today — </a:t>
            </a:r>
            <a:r>
              <a:rPr lang="en-CA" sz="1800">
                <a:highlight>
                  <a:srgbClr val="FFFFFF"/>
                </a:highlight>
                <a:uFill>
                  <a:noFill/>
                </a:uFill>
                <a:hlinkClick r:id="rId8"/>
              </a:rPr>
              <a:t>IPv4</a:t>
            </a:r>
            <a:r>
              <a:rPr lang="en-CA" sz="1800">
                <a:highlight>
                  <a:srgbClr val="FFFFFF"/>
                </a:highlight>
              </a:rPr>
              <a:t> and </a:t>
            </a:r>
            <a:r>
              <a:rPr lang="en-CA" sz="1800">
                <a:highlight>
                  <a:srgbClr val="FFFFFF"/>
                </a:highlight>
                <a:uFill>
                  <a:noFill/>
                </a:uFill>
                <a:hlinkClick r:id="rId9"/>
              </a:rPr>
              <a:t>IPv6</a:t>
            </a:r>
            <a:r>
              <a:rPr lang="en-CA" sz="1800">
                <a:highlight>
                  <a:srgbClr val="FFFFFF"/>
                </a:highlight>
              </a:rPr>
              <a:t>.</a:t>
            </a:r>
            <a:endParaRPr/>
          </a:p>
          <a:p>
            <a:pPr marL="228600" lvl="0" indent="-228600" algn="l" rtl="0">
              <a:lnSpc>
                <a:spcPct val="90000"/>
              </a:lnSpc>
              <a:spcBef>
                <a:spcPts val="1000"/>
              </a:spcBef>
              <a:spcAft>
                <a:spcPts val="0"/>
              </a:spcAft>
              <a:buClr>
                <a:schemeClr val="dk1"/>
              </a:buClr>
              <a:buSzPts val="2800"/>
              <a:buChar char="•"/>
            </a:pPr>
            <a:r>
              <a:rPr lang="en-CA"/>
              <a:t>What is the difference between IPv4 and IPv6?</a:t>
            </a:r>
            <a:endParaRPr/>
          </a:p>
          <a:p>
            <a:pPr marL="0" lvl="0" indent="0" algn="l" rtl="0">
              <a:lnSpc>
                <a:spcPct val="115000"/>
              </a:lnSpc>
              <a:spcBef>
                <a:spcPts val="0"/>
              </a:spcBef>
              <a:spcAft>
                <a:spcPts val="0"/>
              </a:spcAft>
              <a:buNone/>
            </a:pPr>
            <a:r>
              <a:rPr lang="en-CA" sz="1800"/>
              <a:t>The main difference between them is that the IPv4 is a 32-bit numeric address and is written in decimal as four numbers separated by periods. IPv6 addresses however are 128-bit. The addresses are written in hexadecimal and separated by colons. </a:t>
            </a:r>
            <a:endParaRPr sz="1800"/>
          </a:p>
          <a:p>
            <a:pPr marL="228600" lvl="0" indent="-228600" algn="l" rtl="0">
              <a:lnSpc>
                <a:spcPct val="90000"/>
              </a:lnSpc>
              <a:spcBef>
                <a:spcPts val="1000"/>
              </a:spcBef>
              <a:spcAft>
                <a:spcPts val="0"/>
              </a:spcAft>
              <a:buClr>
                <a:schemeClr val="dk1"/>
              </a:buClr>
              <a:buSzPts val="2800"/>
              <a:buChar char="•"/>
            </a:pPr>
            <a:r>
              <a:rPr lang="en-CA"/>
              <a:t>How does my computer convert a Domain Name to an IP Address?</a:t>
            </a:r>
            <a:endParaRPr/>
          </a:p>
          <a:p>
            <a:pPr marL="0" lvl="0" indent="0" algn="l" rtl="0">
              <a:lnSpc>
                <a:spcPct val="115000"/>
              </a:lnSpc>
              <a:spcBef>
                <a:spcPts val="0"/>
              </a:spcBef>
              <a:spcAft>
                <a:spcPts val="0"/>
              </a:spcAft>
              <a:buNone/>
            </a:pPr>
            <a:r>
              <a:rPr lang="en-CA" sz="1800"/>
              <a:t>DNS (Domain Name System) is the protocol that converts IP addresses to friendly domain names. It also does the reverse and transfers friendly domain names to IP addresses. DNS servers are the main standard of the internet. If the DNS does not exist, you would not be able to view a web page using the domain name and you will need to remember IP addresses to open a website.</a:t>
            </a:r>
            <a:endParaRPr sz="1800"/>
          </a:p>
          <a:p>
            <a:pPr marL="0" lvl="0" indent="0" algn="l" rtl="0">
              <a:lnSpc>
                <a:spcPct val="90000"/>
              </a:lnSpc>
              <a:spcBef>
                <a:spcPts val="1000"/>
              </a:spcBef>
              <a:spcAft>
                <a:spcPts val="0"/>
              </a:spcAft>
              <a:buNone/>
            </a:pPr>
            <a:endParaRPr/>
          </a:p>
        </p:txBody>
      </p:sp>
      <p:pic>
        <p:nvPicPr>
          <p:cNvPr id="288" name="Google Shape;288;p31"/>
          <p:cNvPicPr preferRelativeResize="0"/>
          <p:nvPr/>
        </p:nvPicPr>
        <p:blipFill>
          <a:blip r:embed="rId10">
            <a:alphaModFix/>
          </a:blip>
          <a:stretch>
            <a:fillRect/>
          </a:stretch>
        </p:blipFill>
        <p:spPr>
          <a:xfrm>
            <a:off x="7700825" y="95250"/>
            <a:ext cx="3810000" cy="209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Table of Contents</a:t>
            </a:r>
            <a:endParaRPr/>
          </a:p>
        </p:txBody>
      </p:sp>
      <p:sp>
        <p:nvSpPr>
          <p:cNvPr id="96" name="Google Shape;9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CA" u="sng">
                <a:solidFill>
                  <a:schemeClr val="hlink"/>
                </a:solidFill>
                <a:hlinkClick r:id="rId3" action="ppaction://hlinksldjump"/>
              </a:rPr>
              <a:t>Some Useful Documentation</a:t>
            </a:r>
            <a:r>
              <a:rPr lang="en-CA"/>
              <a:t> (Darren)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4" action="ppaction://hlinksldjump"/>
              </a:rPr>
              <a:t>Some Basic Concepts</a:t>
            </a:r>
            <a:r>
              <a:rPr lang="en-CA"/>
              <a:t> (Darren)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5" action="ppaction://hlinksldjump"/>
              </a:rPr>
              <a:t>Web Servers &amp; Web Pages</a:t>
            </a:r>
            <a:r>
              <a:rPr lang="en-CA"/>
              <a:t> (Noor)</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6" action="ppaction://hlinksldjump"/>
              </a:rPr>
              <a:t>Domain Names &amp; IP Addresses</a:t>
            </a:r>
            <a:r>
              <a:rPr lang="en-CA"/>
              <a:t> (Raakin)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7" action="ppaction://hlinksldjump"/>
              </a:rPr>
              <a:t>Mail Servers &amp; Other Types of Servers</a:t>
            </a:r>
            <a:r>
              <a:rPr lang="en-CA"/>
              <a:t>(Jasjot) </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8" action="ppaction://hlinksldjump"/>
              </a:rPr>
              <a:t>Network Routing &amp; ISPs</a:t>
            </a:r>
            <a:r>
              <a:rPr lang="en-CA"/>
              <a:t> (Noor and Jasjot)</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CA" u="sng">
                <a:solidFill>
                  <a:schemeClr val="hlink"/>
                </a:solidFill>
                <a:hlinkClick r:id="rId9" action="ppaction://hlinksldjump"/>
              </a:rPr>
              <a:t>Local Area &amp; Wide Area Networks &amp; VPNs </a:t>
            </a:r>
            <a:r>
              <a:rPr lang="en-CA"/>
              <a:t>(Raakin)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32"/>
          <p:cNvGrpSpPr/>
          <p:nvPr/>
        </p:nvGrpSpPr>
        <p:grpSpPr>
          <a:xfrm>
            <a:off x="10641945" y="6092176"/>
            <a:ext cx="1185289" cy="439448"/>
            <a:chOff x="5598891" y="5389418"/>
            <a:chExt cx="1185289" cy="439448"/>
          </a:xfrm>
        </p:grpSpPr>
        <p:pic>
          <p:nvPicPr>
            <p:cNvPr id="294" name="Google Shape;294;p32"/>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295" name="Google Shape;295;p32"/>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296" name="Google Shape;29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4.3) Who Controls Domain Names?</a:t>
            </a:r>
            <a:endParaRPr/>
          </a:p>
        </p:txBody>
      </p:sp>
      <p:sp>
        <p:nvSpPr>
          <p:cNvPr id="297" name="Google Shape;297;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Who Owns and Controls Domain Names and IP Addresses?</a:t>
            </a:r>
            <a:endParaRPr/>
          </a:p>
          <a:p>
            <a:pPr marL="0" lvl="0" indent="0" algn="l" rtl="0">
              <a:lnSpc>
                <a:spcPct val="90000"/>
              </a:lnSpc>
              <a:spcBef>
                <a:spcPts val="0"/>
              </a:spcBef>
              <a:spcAft>
                <a:spcPts val="0"/>
              </a:spcAft>
              <a:buNone/>
            </a:pPr>
            <a:endParaRPr/>
          </a:p>
          <a:p>
            <a:pPr marL="0" lvl="0" indent="0" algn="l" rtl="0">
              <a:lnSpc>
                <a:spcPct val="115000"/>
              </a:lnSpc>
              <a:spcBef>
                <a:spcPts val="0"/>
              </a:spcBef>
              <a:spcAft>
                <a:spcPts val="0"/>
              </a:spcAft>
              <a:buClr>
                <a:schemeClr val="dk1"/>
              </a:buClr>
              <a:buSzPts val="1100"/>
              <a:buNone/>
            </a:pPr>
            <a:r>
              <a:rPr lang="en-CA" sz="1800">
                <a:solidFill>
                  <a:srgbClr val="222222"/>
                </a:solidFill>
                <a:highlight>
                  <a:srgbClr val="FFFFFF"/>
                </a:highlight>
              </a:rPr>
              <a:t>Today, the Internet Corporation for Assigned Names and Numbers (ICANN) manages the top-level development and architecture of the Internet domain namespace. It authorizes domain name registrars, through which domain names may be registered and reassigned.</a:t>
            </a:r>
            <a:endParaRPr sz="1800"/>
          </a:p>
          <a:p>
            <a:pPr marL="228600" lvl="0" indent="-228600" algn="l" rtl="0">
              <a:lnSpc>
                <a:spcPct val="90000"/>
              </a:lnSpc>
              <a:spcBef>
                <a:spcPts val="1000"/>
              </a:spcBef>
              <a:spcAft>
                <a:spcPts val="0"/>
              </a:spcAft>
              <a:buClr>
                <a:schemeClr val="dk1"/>
              </a:buClr>
              <a:buSzPts val="2800"/>
              <a:buChar char="•"/>
            </a:pPr>
            <a:r>
              <a:rPr lang="en-CA"/>
              <a:t>How can I register a Domain Name for my own use?</a:t>
            </a:r>
            <a:endParaRPr/>
          </a:p>
          <a:p>
            <a:pPr marL="0" lvl="0" indent="0" algn="l" rtl="0">
              <a:lnSpc>
                <a:spcPct val="115000"/>
              </a:lnSpc>
              <a:spcBef>
                <a:spcPts val="0"/>
              </a:spcBef>
              <a:spcAft>
                <a:spcPts val="0"/>
              </a:spcAft>
              <a:buNone/>
            </a:pPr>
            <a:r>
              <a:rPr lang="en-CA" sz="1800">
                <a:solidFill>
                  <a:srgbClr val="222222"/>
                </a:solidFill>
                <a:highlight>
                  <a:srgbClr val="FFFFFF"/>
                </a:highlight>
              </a:rPr>
              <a:t>A domain name involves registering the name you want with an organization and this organization that I talked about (ICANN) through a domain name registrar. In order to have your own type of domain name, you will most likely have to pay around $10 USD to $35 USD for that particular name. This will give you the right to the name for a year then you will have to renew it for the same amount. However, there are some web hosts will register it and pay for the name for free.</a:t>
            </a:r>
            <a:endParaRPr sz="1800">
              <a:solidFill>
                <a:srgbClr val="222222"/>
              </a:solidFill>
              <a:highlight>
                <a:srgbClr val="FFFFFF"/>
              </a:highlight>
            </a:endParaRPr>
          </a:p>
          <a:p>
            <a:pPr marL="0" lvl="0" indent="0" algn="l" rtl="0">
              <a:lnSpc>
                <a:spcPct val="90000"/>
              </a:lnSpc>
              <a:spcBef>
                <a:spcPts val="1000"/>
              </a:spcBef>
              <a:spcAft>
                <a:spcPts val="0"/>
              </a:spcAft>
              <a:buNone/>
            </a:pPr>
            <a:endParaRPr/>
          </a:p>
        </p:txBody>
      </p:sp>
      <p:pic>
        <p:nvPicPr>
          <p:cNvPr id="298" name="Google Shape;298;p32" descr="Image result for domain name icon"/>
          <p:cNvPicPr preferRelativeResize="0"/>
          <p:nvPr/>
        </p:nvPicPr>
        <p:blipFill rotWithShape="1">
          <a:blip r:embed="rId5">
            <a:alphaModFix/>
          </a:blip>
          <a:srcRect/>
          <a:stretch/>
        </p:blipFill>
        <p:spPr>
          <a:xfrm>
            <a:off x="8486054" y="6092177"/>
            <a:ext cx="439448" cy="439448"/>
          </a:xfrm>
          <a:prstGeom prst="rect">
            <a:avLst/>
          </a:prstGeom>
          <a:noFill/>
          <a:ln>
            <a:noFill/>
          </a:ln>
        </p:spPr>
      </p:pic>
      <p:sp>
        <p:nvSpPr>
          <p:cNvPr id="299" name="Google Shape;299;p32"/>
          <p:cNvSpPr txBox="1"/>
          <p:nvPr/>
        </p:nvSpPr>
        <p:spPr>
          <a:xfrm>
            <a:off x="8875316" y="6127234"/>
            <a:ext cx="16482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Domain Names</a:t>
            </a:r>
            <a:endParaRPr sz="1800" b="1">
              <a:solidFill>
                <a:srgbClr val="C55A11"/>
              </a:solidFill>
              <a:latin typeface="Calibri"/>
              <a:ea typeface="Calibri"/>
              <a:cs typeface="Calibri"/>
              <a:sym typeface="Calibri"/>
            </a:endParaRPr>
          </a:p>
        </p:txBody>
      </p:sp>
      <p:pic>
        <p:nvPicPr>
          <p:cNvPr id="300" name="Google Shape;300;p32"/>
          <p:cNvPicPr preferRelativeResize="0"/>
          <p:nvPr/>
        </p:nvPicPr>
        <p:blipFill>
          <a:blip r:embed="rId7">
            <a:alphaModFix/>
          </a:blip>
          <a:stretch>
            <a:fillRect/>
          </a:stretch>
        </p:blipFill>
        <p:spPr>
          <a:xfrm>
            <a:off x="9412425" y="194463"/>
            <a:ext cx="2095500" cy="1666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grpSp>
        <p:nvGrpSpPr>
          <p:cNvPr id="305" name="Google Shape;305;p33"/>
          <p:cNvGrpSpPr/>
          <p:nvPr/>
        </p:nvGrpSpPr>
        <p:grpSpPr>
          <a:xfrm>
            <a:off x="10641945" y="6092176"/>
            <a:ext cx="1185289" cy="439448"/>
            <a:chOff x="5598891" y="5389418"/>
            <a:chExt cx="1185289" cy="439448"/>
          </a:xfrm>
        </p:grpSpPr>
        <p:pic>
          <p:nvPicPr>
            <p:cNvPr id="306" name="Google Shape;306;p33"/>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07" name="Google Shape;307;p33"/>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08" name="Google Shape;308;p33"/>
          <p:cNvSpPr txBox="1">
            <a:spLocks noGrp="1"/>
          </p:cNvSpPr>
          <p:nvPr>
            <p:ph type="title"/>
          </p:nvPr>
        </p:nvSpPr>
        <p:spPr>
          <a:xfrm>
            <a:off x="4071900" y="405650"/>
            <a:ext cx="4048200" cy="87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 Mail &amp; Other Servers</a:t>
            </a:r>
            <a:endParaRPr sz="3000">
              <a:latin typeface="Times New Roman"/>
              <a:ea typeface="Times New Roman"/>
              <a:cs typeface="Times New Roman"/>
              <a:sym typeface="Times New Roman"/>
            </a:endParaRPr>
          </a:p>
        </p:txBody>
      </p:sp>
      <p:sp>
        <p:nvSpPr>
          <p:cNvPr id="309" name="Google Shape;309;p33"/>
          <p:cNvSpPr txBox="1">
            <a:spLocks noGrp="1"/>
          </p:cNvSpPr>
          <p:nvPr>
            <p:ph type="body" idx="1"/>
          </p:nvPr>
        </p:nvSpPr>
        <p:spPr>
          <a:xfrm>
            <a:off x="460850" y="181110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Mail Servers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A mail server (or email server) is a computer system that sends and receives email. Mail servers send and receive email using standard email protocols. </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A file server is a computer attached to a network that provides a location for shared disk access, which is shared storage of computer files that can be accessed by the workstations that are able to reach the computer that shares the access through a computer network</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A database server is a server which houses a database application that provides database services to other computer programs or to computers.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Other Types of Servers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Web Server - A Web Server serves static content to a Web browser by loading a file from a disk and serving it across the network to a user's Web browser.</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Application Server - Application servers occupy a large chunk of computing territory between database servers and the end user, and they often connect the two.</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FTP Server - File Transfer Protocol makes it possible to move one or more files securely between computers while providing file security and organization as well as transfer control.</a:t>
            </a:r>
            <a:endParaRPr/>
          </a:p>
        </p:txBody>
      </p:sp>
      <p:pic>
        <p:nvPicPr>
          <p:cNvPr id="310" name="Google Shape;310;p33" descr="Image result for MAil Server"/>
          <p:cNvPicPr preferRelativeResize="0"/>
          <p:nvPr/>
        </p:nvPicPr>
        <p:blipFill rotWithShape="1">
          <a:blip r:embed="rId5">
            <a:alphaModFix/>
          </a:blip>
          <a:srcRect/>
          <a:stretch/>
        </p:blipFill>
        <p:spPr>
          <a:xfrm>
            <a:off x="8708278" y="312445"/>
            <a:ext cx="2645525" cy="1889675"/>
          </a:xfrm>
          <a:prstGeom prst="rect">
            <a:avLst/>
          </a:prstGeom>
          <a:noFill/>
          <a:ln>
            <a:noFill/>
          </a:ln>
        </p:spPr>
      </p:pic>
      <p:pic>
        <p:nvPicPr>
          <p:cNvPr id="311" name="Google Shape;311;p33" descr="Related image"/>
          <p:cNvPicPr preferRelativeResize="0"/>
          <p:nvPr/>
        </p:nvPicPr>
        <p:blipFill rotWithShape="1">
          <a:blip r:embed="rId6">
            <a:alphaModFix/>
          </a:blip>
          <a:srcRect/>
          <a:stretch/>
        </p:blipFill>
        <p:spPr>
          <a:xfrm>
            <a:off x="9187048" y="6092176"/>
            <a:ext cx="486990" cy="486990"/>
          </a:xfrm>
          <a:prstGeom prst="rect">
            <a:avLst/>
          </a:prstGeom>
          <a:noFill/>
          <a:ln>
            <a:noFill/>
          </a:ln>
        </p:spPr>
      </p:pic>
      <p:sp>
        <p:nvSpPr>
          <p:cNvPr id="312" name="Google Shape;312;p33"/>
          <p:cNvSpPr txBox="1"/>
          <p:nvPr/>
        </p:nvSpPr>
        <p:spPr>
          <a:xfrm>
            <a:off x="9674038" y="6162292"/>
            <a:ext cx="885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7" action="ppaction://hlinksldjump"/>
              </a:rPr>
              <a:t>Servers</a:t>
            </a:r>
            <a:endParaRPr sz="1800" b="1">
              <a:solidFill>
                <a:srgbClr val="C55A1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34"/>
          <p:cNvGrpSpPr/>
          <p:nvPr/>
        </p:nvGrpSpPr>
        <p:grpSpPr>
          <a:xfrm>
            <a:off x="10641945" y="6092176"/>
            <a:ext cx="1185289" cy="439448"/>
            <a:chOff x="5598891" y="5389418"/>
            <a:chExt cx="1185289" cy="439448"/>
          </a:xfrm>
        </p:grpSpPr>
        <p:pic>
          <p:nvPicPr>
            <p:cNvPr id="318" name="Google Shape;318;p34"/>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19" name="Google Shape;319;p34"/>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20" name="Google Shape;320;p34"/>
          <p:cNvSpPr txBox="1">
            <a:spLocks noGrp="1"/>
          </p:cNvSpPr>
          <p:nvPr>
            <p:ph type="title"/>
          </p:nvPr>
        </p:nvSpPr>
        <p:spPr>
          <a:xfrm>
            <a:off x="4614300" y="316750"/>
            <a:ext cx="2963400" cy="688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0"/>
              <a:buFont typeface="Calibri"/>
              <a:buNone/>
            </a:pPr>
            <a:r>
              <a:rPr lang="en-CA" sz="3000">
                <a:solidFill>
                  <a:srgbClr val="000000"/>
                </a:solidFill>
                <a:latin typeface="Times New Roman"/>
                <a:ea typeface="Times New Roman"/>
                <a:cs typeface="Times New Roman"/>
                <a:sym typeface="Times New Roman"/>
              </a:rPr>
              <a:t>5.1) Mail Servers</a:t>
            </a:r>
            <a:endParaRPr sz="3000">
              <a:solidFill>
                <a:srgbClr val="000000"/>
              </a:solidFill>
              <a:latin typeface="Times New Roman"/>
              <a:ea typeface="Times New Roman"/>
              <a:cs typeface="Times New Roman"/>
              <a:sym typeface="Times New Roman"/>
            </a:endParaRPr>
          </a:p>
        </p:txBody>
      </p:sp>
      <p:sp>
        <p:nvSpPr>
          <p:cNvPr id="321" name="Google Shape;321;p34"/>
          <p:cNvSpPr txBox="1">
            <a:spLocks noGrp="1"/>
          </p:cNvSpPr>
          <p:nvPr>
            <p:ph type="body" idx="1"/>
          </p:nvPr>
        </p:nvSpPr>
        <p:spPr>
          <a:xfrm>
            <a:off x="126350" y="945675"/>
            <a:ext cx="7580700" cy="5808600"/>
          </a:xfrm>
          <a:prstGeom prst="rect">
            <a:avLst/>
          </a:prstGeom>
          <a:noFill/>
          <a:ln>
            <a:noFill/>
          </a:ln>
        </p:spPr>
        <p:txBody>
          <a:bodyPr spcFirstLastPara="1" wrap="square" lIns="91425" tIns="45700" rIns="91425" bIns="45700" anchor="t" anchorCtr="0">
            <a:noAutofit/>
          </a:bodyPr>
          <a:lstStyle/>
          <a:p>
            <a:pPr marL="228600" lvl="0"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Downloaded Mail</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is SMTP / POP3?</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SMTP and POP3 are the two protocols which take care of the email flow (send and receive respectively) on the internet. SMTP (“Simple Mail Transfer Protocol”) is used for sending and delivering from a client to a server: it’s the outgoing server. On the contrary, POP (“Post Office Protocol”) allows the user to pick up the message and download it into his own inbox: it’s the incoming server.</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Mail Clients</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An email client, or mail client is a computer program used to access and manage a user's email. Some very popular and common mail clients are Microsoft Outlook, Mail and Calendar, eM Client, Mailbird Pro, and TouchMail. A mail client is </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downloaded mail?</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Once downloaded to a device or computer, we can read and see the mail afterwards, even with no internet connection.</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000">
              <a:latin typeface="Times New Roman"/>
              <a:ea typeface="Times New Roman"/>
              <a:cs typeface="Times New Roman"/>
              <a:sym typeface="Times New Roman"/>
            </a:endParaRPr>
          </a:p>
          <a:p>
            <a:pPr marL="228600" lvl="0"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Web Based Mail</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common Browser Based Mail Services</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Browser Based Mail is any email client implemented as a web application running on a web server. Examples of webmail software are Roundcube and SquirrelMail. Examples of webmail providers are AOL Mail, Gmail, Outlook.com/Hotmail.com, Rackspace Email, Yahoo! Mail and IceWarp Mail Server.</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are some advantages of browser based  mail?</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Convenience - If you travel frequently and work from remote locations, this can be the most crucial advantage of webmail. You can access and use it from any computer with an Internet connection. All your messages will be accessible no matter where you access your account.</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Cost - Basic webmail services from the big providers are usually free. </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000">
              <a:latin typeface="Times New Roman"/>
              <a:ea typeface="Times New Roman"/>
              <a:cs typeface="Times New Roman"/>
              <a:sym typeface="Times New Roman"/>
            </a:endParaRPr>
          </a:p>
          <a:p>
            <a:pPr marL="228600" lvl="0"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Mail Servers</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Where is mail stored in the Internet?</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Mail can be stored on the client or on the server side, or in both places.</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How is mail delivered across the Internet?</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In both cases, whether the message is created by an email client or by an automated system, it is specially formatted to be transmitted over the Internet using a standard called “Simple Mail Transfer Protocol” (SMTP). Then the receiving server accepts the message so that it can be delivered to the recipient.</a:t>
            </a:r>
            <a:endParaRPr sz="1000">
              <a:latin typeface="Times New Roman"/>
              <a:ea typeface="Times New Roman"/>
              <a:cs typeface="Times New Roman"/>
              <a:sym typeface="Times New Roman"/>
            </a:endParaRPr>
          </a:p>
          <a:p>
            <a:pPr marL="685800" lvl="1" indent="-177800" algn="l" rtl="0">
              <a:lnSpc>
                <a:spcPct val="115000"/>
              </a:lnSpc>
              <a:spcBef>
                <a:spcPts val="0"/>
              </a:spcBef>
              <a:spcAft>
                <a:spcPts val="0"/>
              </a:spcAft>
              <a:buSzPts val="1000"/>
              <a:buFont typeface="Times New Roman"/>
              <a:buChar char="•"/>
            </a:pPr>
            <a:r>
              <a:rPr lang="en-CA" sz="1000">
                <a:latin typeface="Times New Roman"/>
                <a:ea typeface="Times New Roman"/>
                <a:cs typeface="Times New Roman"/>
                <a:sym typeface="Times New Roman"/>
              </a:rPr>
              <a:t>What special Hardware &amp; Software is required for a mail server?</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Software: In order to set up a Web server, you need a dedicated computer (PC or Macintosh) running Windows/95, Windows/NT, or Linux or a Macintosh computer running MacOS. You also need a direct Internet connection and TCP/IP software. You can download shareware HTTP software for these platforms and operate your own Web server.</a:t>
            </a:r>
            <a:endParaRPr sz="10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000">
                <a:latin typeface="Times New Roman"/>
                <a:ea typeface="Times New Roman"/>
                <a:cs typeface="Times New Roman"/>
                <a:sym typeface="Times New Roman"/>
              </a:rPr>
              <a:t>Hardware: A Processor, RAM, HDD, Microsoft Azure Virtual Machine Configuration is recommended.</a:t>
            </a:r>
            <a:endParaRPr sz="1000">
              <a:latin typeface="Times New Roman"/>
              <a:ea typeface="Times New Roman"/>
              <a:cs typeface="Times New Roman"/>
              <a:sym typeface="Times New Roman"/>
            </a:endParaRPr>
          </a:p>
        </p:txBody>
      </p:sp>
      <p:pic>
        <p:nvPicPr>
          <p:cNvPr id="322" name="Google Shape;322;p34" descr="Related image"/>
          <p:cNvPicPr preferRelativeResize="0"/>
          <p:nvPr/>
        </p:nvPicPr>
        <p:blipFill rotWithShape="1">
          <a:blip r:embed="rId5">
            <a:alphaModFix/>
          </a:blip>
          <a:srcRect/>
          <a:stretch/>
        </p:blipFill>
        <p:spPr>
          <a:xfrm>
            <a:off x="9187048" y="6092176"/>
            <a:ext cx="486990" cy="486990"/>
          </a:xfrm>
          <a:prstGeom prst="rect">
            <a:avLst/>
          </a:prstGeom>
          <a:noFill/>
          <a:ln>
            <a:noFill/>
          </a:ln>
        </p:spPr>
      </p:pic>
      <p:sp>
        <p:nvSpPr>
          <p:cNvPr id="323" name="Google Shape;323;p34"/>
          <p:cNvSpPr txBox="1"/>
          <p:nvPr/>
        </p:nvSpPr>
        <p:spPr>
          <a:xfrm>
            <a:off x="9674038" y="6162292"/>
            <a:ext cx="885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Servers</a:t>
            </a:r>
            <a:endParaRPr sz="1800" b="1">
              <a:solidFill>
                <a:srgbClr val="C55A11"/>
              </a:solidFill>
              <a:latin typeface="Calibri"/>
              <a:ea typeface="Calibri"/>
              <a:cs typeface="Calibri"/>
              <a:sym typeface="Calibri"/>
            </a:endParaRPr>
          </a:p>
        </p:txBody>
      </p:sp>
      <p:pic>
        <p:nvPicPr>
          <p:cNvPr id="324" name="Google Shape;324;p34" descr="Image result for mail servers"/>
          <p:cNvPicPr preferRelativeResize="0"/>
          <p:nvPr/>
        </p:nvPicPr>
        <p:blipFill>
          <a:blip r:embed="rId7">
            <a:alphaModFix/>
          </a:blip>
          <a:stretch>
            <a:fillRect/>
          </a:stretch>
        </p:blipFill>
        <p:spPr>
          <a:xfrm>
            <a:off x="8473101" y="247000"/>
            <a:ext cx="3287375" cy="2011075"/>
          </a:xfrm>
          <a:prstGeom prst="rect">
            <a:avLst/>
          </a:prstGeom>
          <a:noFill/>
          <a:ln>
            <a:noFill/>
          </a:ln>
        </p:spPr>
      </p:pic>
      <p:pic>
        <p:nvPicPr>
          <p:cNvPr id="325" name="Google Shape;325;p34" descr="Image result for mail servers"/>
          <p:cNvPicPr preferRelativeResize="0"/>
          <p:nvPr/>
        </p:nvPicPr>
        <p:blipFill rotWithShape="1">
          <a:blip r:embed="rId8">
            <a:alphaModFix/>
          </a:blip>
          <a:srcRect l="4255" r="5017" b="13919"/>
          <a:stretch/>
        </p:blipFill>
        <p:spPr>
          <a:xfrm>
            <a:off x="8989925" y="2300075"/>
            <a:ext cx="2688475" cy="1410750"/>
          </a:xfrm>
          <a:prstGeom prst="rect">
            <a:avLst/>
          </a:prstGeom>
          <a:noFill/>
          <a:ln>
            <a:noFill/>
          </a:ln>
        </p:spPr>
      </p:pic>
      <p:pic>
        <p:nvPicPr>
          <p:cNvPr id="326" name="Google Shape;326;p34" descr="Image result for web-based mail"/>
          <p:cNvPicPr preferRelativeResize="0"/>
          <p:nvPr/>
        </p:nvPicPr>
        <p:blipFill rotWithShape="1">
          <a:blip r:embed="rId9">
            <a:alphaModFix/>
          </a:blip>
          <a:srcRect t="16651" b="16930"/>
          <a:stretch/>
        </p:blipFill>
        <p:spPr>
          <a:xfrm>
            <a:off x="9187050" y="3954350"/>
            <a:ext cx="2255525" cy="1498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grpSp>
        <p:nvGrpSpPr>
          <p:cNvPr id="331" name="Google Shape;331;p35"/>
          <p:cNvGrpSpPr/>
          <p:nvPr/>
        </p:nvGrpSpPr>
        <p:grpSpPr>
          <a:xfrm>
            <a:off x="10641945" y="6092176"/>
            <a:ext cx="1185289" cy="439448"/>
            <a:chOff x="5598891" y="5389418"/>
            <a:chExt cx="1185289" cy="439448"/>
          </a:xfrm>
        </p:grpSpPr>
        <p:pic>
          <p:nvPicPr>
            <p:cNvPr id="332" name="Google Shape;332;p35"/>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33" name="Google Shape;333;p35"/>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34" name="Google Shape;334;p35"/>
          <p:cNvSpPr txBox="1">
            <a:spLocks noGrp="1"/>
          </p:cNvSpPr>
          <p:nvPr>
            <p:ph type="title"/>
          </p:nvPr>
        </p:nvSpPr>
        <p:spPr>
          <a:xfrm>
            <a:off x="4694550" y="354475"/>
            <a:ext cx="2802900" cy="770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5.2) File Servers</a:t>
            </a:r>
            <a:endParaRPr sz="3000">
              <a:latin typeface="Times New Roman"/>
              <a:ea typeface="Times New Roman"/>
              <a:cs typeface="Times New Roman"/>
              <a:sym typeface="Times New Roman"/>
            </a:endParaRPr>
          </a:p>
        </p:txBody>
      </p:sp>
      <p:sp>
        <p:nvSpPr>
          <p:cNvPr id="335" name="Google Shape;335;p35"/>
          <p:cNvSpPr txBox="1">
            <a:spLocks noGrp="1"/>
          </p:cNvSpPr>
          <p:nvPr>
            <p:ph type="body" idx="1"/>
          </p:nvPr>
        </p:nvSpPr>
        <p:spPr>
          <a:xfrm>
            <a:off x="602375" y="1120350"/>
            <a:ext cx="7151700" cy="5096100"/>
          </a:xfrm>
          <a:prstGeom prst="rect">
            <a:avLst/>
          </a:prstGeom>
          <a:noFill/>
          <a:ln>
            <a:noFill/>
          </a:ln>
        </p:spPr>
        <p:txBody>
          <a:bodyPr spcFirstLastPara="1" wrap="square" lIns="91425" tIns="45700" rIns="91425" bIns="45700" anchor="t" anchorCtr="0">
            <a:noAutofit/>
          </a:bodyPr>
          <a:lstStyle/>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Cloud Based Storage</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Cloud Storage Services (applications) ?</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Some Cloud Storage Services are IDrive, SugarSync, SpiderOak ONE, Microsoft OneDrive, CertainSafe Digital Safety Deposit Box, Google Drive, Apple iCloud Drive, Box.</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advantages of cloud based storage over local storage?</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Because local storage means that all files are only stored in one place, local storage leaves your data more vulnerable to physical theft of the device. Responding to the shortcomings of local storage, cloud storage offers greater flexibility, accessibility, and scalability for small business data storage. It is cost-effective, and maintenance is not an issue as cloud storage providers handle all of the upgrades and troubleshoot any issues that arise. Accessibility is also an advantage because data stored on the cloud is easily accessed on any device that has an internet connection.</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File Servers</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file server?</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Hardware: </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64 Bit Processors, Single or Dual CPU, 4 or 8 Core per CPU</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Min of 24 GB of RAM or better recommended </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Fast SAS/SCSI/raid controller (with fast caching) </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Raid 10 configuration, fast SCSI / SAS hard disk drives 15,000 RPM, SSD Drives recommended. </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UPS battery to protect file server </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Windows Server 2012 R2 or Higher, Standard/ Enterprise/ Datacenter </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Microsoft SQL Server 2014/ 2016 or Higher, Standard/ Enterprise</a:t>
            </a:r>
            <a:endParaRPr/>
          </a:p>
        </p:txBody>
      </p:sp>
      <p:pic>
        <p:nvPicPr>
          <p:cNvPr id="336" name="Google Shape;336;p35" descr="Related image"/>
          <p:cNvPicPr preferRelativeResize="0"/>
          <p:nvPr/>
        </p:nvPicPr>
        <p:blipFill rotWithShape="1">
          <a:blip r:embed="rId5">
            <a:alphaModFix/>
          </a:blip>
          <a:srcRect/>
          <a:stretch/>
        </p:blipFill>
        <p:spPr>
          <a:xfrm>
            <a:off x="9187048" y="6092176"/>
            <a:ext cx="486990" cy="486990"/>
          </a:xfrm>
          <a:prstGeom prst="rect">
            <a:avLst/>
          </a:prstGeom>
          <a:noFill/>
          <a:ln>
            <a:noFill/>
          </a:ln>
        </p:spPr>
      </p:pic>
      <p:sp>
        <p:nvSpPr>
          <p:cNvPr id="337" name="Google Shape;337;p35"/>
          <p:cNvSpPr txBox="1"/>
          <p:nvPr/>
        </p:nvSpPr>
        <p:spPr>
          <a:xfrm>
            <a:off x="9674038" y="6162292"/>
            <a:ext cx="885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Servers</a:t>
            </a:r>
            <a:endParaRPr sz="1800" b="1">
              <a:solidFill>
                <a:srgbClr val="C55A11"/>
              </a:solidFill>
              <a:latin typeface="Calibri"/>
              <a:ea typeface="Calibri"/>
              <a:cs typeface="Calibri"/>
              <a:sym typeface="Calibri"/>
            </a:endParaRPr>
          </a:p>
        </p:txBody>
      </p:sp>
      <p:pic>
        <p:nvPicPr>
          <p:cNvPr id="338" name="Google Shape;338;p35" descr="Image result for cloud based storage"/>
          <p:cNvPicPr preferRelativeResize="0"/>
          <p:nvPr/>
        </p:nvPicPr>
        <p:blipFill rotWithShape="1">
          <a:blip r:embed="rId7">
            <a:alphaModFix/>
          </a:blip>
          <a:srcRect l="7866" t="4057" r="5305" b="16847"/>
          <a:stretch/>
        </p:blipFill>
        <p:spPr>
          <a:xfrm>
            <a:off x="8899900" y="405625"/>
            <a:ext cx="2433775" cy="1613100"/>
          </a:xfrm>
          <a:prstGeom prst="rect">
            <a:avLst/>
          </a:prstGeom>
          <a:noFill/>
          <a:ln>
            <a:noFill/>
          </a:ln>
        </p:spPr>
      </p:pic>
      <p:pic>
        <p:nvPicPr>
          <p:cNvPr id="339" name="Google Shape;339;p35" descr="Image result for google drive"/>
          <p:cNvPicPr preferRelativeResize="0"/>
          <p:nvPr/>
        </p:nvPicPr>
        <p:blipFill rotWithShape="1">
          <a:blip r:embed="rId8">
            <a:alphaModFix/>
          </a:blip>
          <a:srcRect l="15571" t="5846" r="11733"/>
          <a:stretch/>
        </p:blipFill>
        <p:spPr>
          <a:xfrm>
            <a:off x="9473402" y="2261950"/>
            <a:ext cx="1657874" cy="1679725"/>
          </a:xfrm>
          <a:prstGeom prst="rect">
            <a:avLst/>
          </a:prstGeom>
          <a:noFill/>
          <a:ln>
            <a:noFill/>
          </a:ln>
        </p:spPr>
      </p:pic>
      <p:pic>
        <p:nvPicPr>
          <p:cNvPr id="340" name="Google Shape;340;p35" descr="Image result for file servers"/>
          <p:cNvPicPr preferRelativeResize="0"/>
          <p:nvPr/>
        </p:nvPicPr>
        <p:blipFill rotWithShape="1">
          <a:blip r:embed="rId9">
            <a:alphaModFix/>
          </a:blip>
          <a:srcRect l="3316" b="2931"/>
          <a:stretch/>
        </p:blipFill>
        <p:spPr>
          <a:xfrm>
            <a:off x="9057913" y="4087450"/>
            <a:ext cx="2488850" cy="167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36"/>
          <p:cNvGrpSpPr/>
          <p:nvPr/>
        </p:nvGrpSpPr>
        <p:grpSpPr>
          <a:xfrm>
            <a:off x="10641945" y="6092176"/>
            <a:ext cx="1185289" cy="439448"/>
            <a:chOff x="5598891" y="5389418"/>
            <a:chExt cx="1185289" cy="439448"/>
          </a:xfrm>
        </p:grpSpPr>
        <p:pic>
          <p:nvPicPr>
            <p:cNvPr id="346" name="Google Shape;346;p36"/>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47" name="Google Shape;347;p36"/>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48" name="Google Shape;348;p36"/>
          <p:cNvSpPr txBox="1">
            <a:spLocks noGrp="1"/>
          </p:cNvSpPr>
          <p:nvPr>
            <p:ph type="title"/>
          </p:nvPr>
        </p:nvSpPr>
        <p:spPr>
          <a:xfrm>
            <a:off x="4284150" y="141500"/>
            <a:ext cx="3623700" cy="719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t>5.3) Database Servers</a:t>
            </a:r>
            <a:endParaRPr sz="3000"/>
          </a:p>
        </p:txBody>
      </p:sp>
      <p:sp>
        <p:nvSpPr>
          <p:cNvPr id="349" name="Google Shape;349;p36"/>
          <p:cNvSpPr txBox="1">
            <a:spLocks noGrp="1"/>
          </p:cNvSpPr>
          <p:nvPr>
            <p:ph type="body" idx="1"/>
          </p:nvPr>
        </p:nvSpPr>
        <p:spPr>
          <a:xfrm>
            <a:off x="545800" y="860600"/>
            <a:ext cx="7132800" cy="5718600"/>
          </a:xfrm>
          <a:prstGeom prst="rect">
            <a:avLst/>
          </a:prstGeom>
          <a:noFill/>
          <a:ln>
            <a:noFill/>
          </a:ln>
        </p:spPr>
        <p:txBody>
          <a:bodyPr spcFirstLastPara="1" wrap="square" lIns="91425" tIns="45700" rIns="91425" bIns="45700" anchor="t" anchorCtr="0">
            <a:noAutofit/>
          </a:bodyPr>
          <a:lstStyle/>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Database?</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A database is an organized collection of data, generally stored and accessed electronically from a computer system.</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SQL?</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SQL is a domain-specific language used in programming and designed for managing data held in a relational database management system, or for stream processing in a relational data stream management system.</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type of information is stored in a database?</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Data in a database is primarily stored in database tables, which are organized into columns that dictate the data types stored.</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databases used and combined with web pages?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One of the most common types of combined web pages is the database driven type. This means that you have a web page that grabs information from a database (the web page is connected to the database by programming,) and inserts that information into the web page each time it is loaded.</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Database Servers</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are some common Database products?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Some common and popular Database products are Oracle RDBMS, IBM DB2, Microsoft SQL Server, SAP Sybase ASE, Teradata, ADABAS, MySQL and FileMaker.</a:t>
            </a:r>
            <a:endParaRPr sz="1200">
              <a:latin typeface="Times New Roman"/>
              <a:ea typeface="Times New Roman"/>
              <a:cs typeface="Times New Roman"/>
              <a:sym typeface="Times New Roman"/>
            </a:endParaRPr>
          </a:p>
          <a:p>
            <a:pPr marL="685800" lvl="1"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database server?</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1 GHz processor (dual processor 3 GHz or better is recommended)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Minimum of 2 GB RAM (8GB or better is recommended)</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SCSI RAID Disk Array with a minimum of 100 GB free disk space (250 GB or better is recommended).</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SQL Server: Versions 2005 or higher (Express Edition or better)</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PostgreSQL 9.0 or higher.</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Microsoft Azure SQL DB.</a:t>
            </a:r>
            <a:endParaRPr/>
          </a:p>
        </p:txBody>
      </p:sp>
      <p:pic>
        <p:nvPicPr>
          <p:cNvPr id="350" name="Google Shape;350;p36" descr="Related image"/>
          <p:cNvPicPr preferRelativeResize="0"/>
          <p:nvPr/>
        </p:nvPicPr>
        <p:blipFill rotWithShape="1">
          <a:blip r:embed="rId5">
            <a:alphaModFix/>
          </a:blip>
          <a:srcRect/>
          <a:stretch/>
        </p:blipFill>
        <p:spPr>
          <a:xfrm>
            <a:off x="9187048" y="6092176"/>
            <a:ext cx="486990" cy="486990"/>
          </a:xfrm>
          <a:prstGeom prst="rect">
            <a:avLst/>
          </a:prstGeom>
          <a:noFill/>
          <a:ln>
            <a:noFill/>
          </a:ln>
        </p:spPr>
      </p:pic>
      <p:sp>
        <p:nvSpPr>
          <p:cNvPr id="351" name="Google Shape;351;p36"/>
          <p:cNvSpPr txBox="1"/>
          <p:nvPr/>
        </p:nvSpPr>
        <p:spPr>
          <a:xfrm>
            <a:off x="9674038" y="6162292"/>
            <a:ext cx="885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Servers</a:t>
            </a:r>
            <a:endParaRPr sz="1800" b="1">
              <a:solidFill>
                <a:srgbClr val="C55A11"/>
              </a:solidFill>
              <a:latin typeface="Calibri"/>
              <a:ea typeface="Calibri"/>
              <a:cs typeface="Calibri"/>
              <a:sym typeface="Calibri"/>
            </a:endParaRPr>
          </a:p>
        </p:txBody>
      </p:sp>
      <p:pic>
        <p:nvPicPr>
          <p:cNvPr id="352" name="Google Shape;352;p36" descr="Image result for database sql"/>
          <p:cNvPicPr preferRelativeResize="0"/>
          <p:nvPr/>
        </p:nvPicPr>
        <p:blipFill rotWithShape="1">
          <a:blip r:embed="rId7">
            <a:alphaModFix/>
          </a:blip>
          <a:srcRect t="15333"/>
          <a:stretch/>
        </p:blipFill>
        <p:spPr>
          <a:xfrm>
            <a:off x="8188100" y="249625"/>
            <a:ext cx="3713901" cy="2145400"/>
          </a:xfrm>
          <a:prstGeom prst="rect">
            <a:avLst/>
          </a:prstGeom>
          <a:noFill/>
          <a:ln>
            <a:noFill/>
          </a:ln>
        </p:spPr>
      </p:pic>
      <p:pic>
        <p:nvPicPr>
          <p:cNvPr id="353" name="Google Shape;353;p36" descr="Image result for database server"/>
          <p:cNvPicPr preferRelativeResize="0"/>
          <p:nvPr/>
        </p:nvPicPr>
        <p:blipFill>
          <a:blip r:embed="rId8">
            <a:alphaModFix/>
          </a:blip>
          <a:stretch>
            <a:fillRect/>
          </a:stretch>
        </p:blipFill>
        <p:spPr>
          <a:xfrm>
            <a:off x="7678599" y="2775000"/>
            <a:ext cx="2232900" cy="2743475"/>
          </a:xfrm>
          <a:prstGeom prst="rect">
            <a:avLst/>
          </a:prstGeom>
          <a:noFill/>
          <a:ln>
            <a:noFill/>
          </a:ln>
        </p:spPr>
      </p:pic>
      <p:pic>
        <p:nvPicPr>
          <p:cNvPr id="354" name="Google Shape;354;p36" descr="Image result for sql programming language"/>
          <p:cNvPicPr preferRelativeResize="0"/>
          <p:nvPr/>
        </p:nvPicPr>
        <p:blipFill>
          <a:blip r:embed="rId9">
            <a:alphaModFix/>
          </a:blip>
          <a:stretch>
            <a:fillRect/>
          </a:stretch>
        </p:blipFill>
        <p:spPr>
          <a:xfrm>
            <a:off x="10032925" y="3216750"/>
            <a:ext cx="1959651" cy="1959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37"/>
          <p:cNvGrpSpPr/>
          <p:nvPr/>
        </p:nvGrpSpPr>
        <p:grpSpPr>
          <a:xfrm>
            <a:off x="10641945" y="6092176"/>
            <a:ext cx="1185289" cy="439448"/>
            <a:chOff x="5598891" y="5389418"/>
            <a:chExt cx="1185289" cy="439448"/>
          </a:xfrm>
        </p:grpSpPr>
        <p:pic>
          <p:nvPicPr>
            <p:cNvPr id="360" name="Google Shape;360;p37"/>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61" name="Google Shape;361;p37"/>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62" name="Google Shape;362;p37"/>
          <p:cNvSpPr txBox="1">
            <a:spLocks noGrp="1"/>
          </p:cNvSpPr>
          <p:nvPr>
            <p:ph type="title"/>
          </p:nvPr>
        </p:nvSpPr>
        <p:spPr>
          <a:xfrm>
            <a:off x="4420950" y="339600"/>
            <a:ext cx="3350100" cy="851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5.4) Other Servers</a:t>
            </a:r>
            <a:endParaRPr sz="3000">
              <a:latin typeface="Times New Roman"/>
              <a:ea typeface="Times New Roman"/>
              <a:cs typeface="Times New Roman"/>
              <a:sym typeface="Times New Roman"/>
            </a:endParaRPr>
          </a:p>
        </p:txBody>
      </p:sp>
      <p:sp>
        <p:nvSpPr>
          <p:cNvPr id="363" name="Google Shape;363;p37"/>
          <p:cNvSpPr txBox="1">
            <a:spLocks noGrp="1"/>
          </p:cNvSpPr>
          <p:nvPr>
            <p:ph type="body" idx="1"/>
          </p:nvPr>
        </p:nvSpPr>
        <p:spPr>
          <a:xfrm>
            <a:off x="385400" y="1191000"/>
            <a:ext cx="10515600" cy="3023100"/>
          </a:xfrm>
          <a:prstGeom prst="rect">
            <a:avLst/>
          </a:prstGeom>
          <a:noFill/>
          <a:ln>
            <a:noFill/>
          </a:ln>
        </p:spPr>
        <p:txBody>
          <a:bodyPr spcFirstLastPara="1" wrap="square" lIns="91425" tIns="45700" rIns="91425" bIns="45700" anchor="t" anchorCtr="0">
            <a:noAutofit/>
          </a:bodyPr>
          <a:lstStyle/>
          <a:p>
            <a:pPr marL="228600" lvl="0" indent="-203200" algn="l" rtl="0">
              <a:lnSpc>
                <a:spcPct val="115000"/>
              </a:lnSpc>
              <a:spcBef>
                <a:spcPts val="0"/>
              </a:spcBef>
              <a:spcAft>
                <a:spcPts val="0"/>
              </a:spcAft>
              <a:buSzPts val="1400"/>
              <a:buFont typeface="Times New Roman"/>
              <a:buChar char="•"/>
            </a:pPr>
            <a:r>
              <a:rPr lang="en-CA" sz="1400">
                <a:latin typeface="Times New Roman"/>
                <a:ea typeface="Times New Roman"/>
                <a:cs typeface="Times New Roman"/>
                <a:sym typeface="Times New Roman"/>
              </a:rPr>
              <a:t>Describe some other types of internet servers not covered by the slides above.</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400" b="1">
                <a:latin typeface="Times New Roman"/>
                <a:ea typeface="Times New Roman"/>
                <a:cs typeface="Times New Roman"/>
                <a:sym typeface="Times New Roman"/>
              </a:rPr>
              <a:t>Collaboration Server</a:t>
            </a:r>
            <a:r>
              <a:rPr lang="en-CA" sz="1400">
                <a:latin typeface="Times New Roman"/>
                <a:ea typeface="Times New Roman"/>
                <a:cs typeface="Times New Roman"/>
                <a:sym typeface="Times New Roman"/>
              </a:rPr>
              <a:t> - Collaboration software designed to enable users to collaborate, regardless of location, via the Internet or a corporate intranet and to work together in a virtual atmosphere.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400" b="1">
                <a:latin typeface="Times New Roman"/>
                <a:ea typeface="Times New Roman"/>
                <a:cs typeface="Times New Roman"/>
                <a:sym typeface="Times New Roman"/>
              </a:rPr>
              <a:t>List Server</a:t>
            </a:r>
            <a:r>
              <a:rPr lang="en-CA" sz="1400">
                <a:latin typeface="Times New Roman"/>
                <a:ea typeface="Times New Roman"/>
                <a:cs typeface="Times New Roman"/>
                <a:sym typeface="Times New Roman"/>
              </a:rPr>
              <a:t> - List servers offer a way to better manage mailing lists, whether they be interactive discussions open to the public or one-way lists that deliver announcements, newsletters or advertising.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400" b="1">
                <a:latin typeface="Times New Roman"/>
                <a:ea typeface="Times New Roman"/>
                <a:cs typeface="Times New Roman"/>
                <a:sym typeface="Times New Roman"/>
              </a:rPr>
              <a:t>Web Server</a:t>
            </a:r>
            <a:r>
              <a:rPr lang="en-CA" sz="1400">
                <a:latin typeface="Times New Roman"/>
                <a:ea typeface="Times New Roman"/>
                <a:cs typeface="Times New Roman"/>
                <a:sym typeface="Times New Roman"/>
              </a:rPr>
              <a:t> - A Web Server serves static content to a Web browser by loading a file from a disk and serving it across the network to a user's Web browser. </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400" b="1">
                <a:latin typeface="Times New Roman"/>
                <a:ea typeface="Times New Roman"/>
                <a:cs typeface="Times New Roman"/>
                <a:sym typeface="Times New Roman"/>
              </a:rPr>
              <a:t>Application Server</a:t>
            </a:r>
            <a:r>
              <a:rPr lang="en-CA" sz="1400">
                <a:latin typeface="Times New Roman"/>
                <a:ea typeface="Times New Roman"/>
                <a:cs typeface="Times New Roman"/>
                <a:sym typeface="Times New Roman"/>
              </a:rPr>
              <a:t> - Application servers occupy a large chunk of computing territory between database servers and the end user, and they often connect the two.</a:t>
            </a:r>
            <a:endParaRPr sz="14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400" b="1">
                <a:latin typeface="Times New Roman"/>
                <a:ea typeface="Times New Roman"/>
                <a:cs typeface="Times New Roman"/>
                <a:sym typeface="Times New Roman"/>
              </a:rPr>
              <a:t>FTP Server</a:t>
            </a:r>
            <a:r>
              <a:rPr lang="en-CA" sz="1400">
                <a:latin typeface="Times New Roman"/>
                <a:ea typeface="Times New Roman"/>
                <a:cs typeface="Times New Roman"/>
                <a:sym typeface="Times New Roman"/>
              </a:rPr>
              <a:t> - File Transfer Protocol makes it possible to move one or more files securely between computers while providing file security and organization as well as transfer control.</a:t>
            </a:r>
            <a:endParaRPr sz="1400"/>
          </a:p>
        </p:txBody>
      </p:sp>
      <p:pic>
        <p:nvPicPr>
          <p:cNvPr id="364" name="Google Shape;364;p37" descr="Related image"/>
          <p:cNvPicPr preferRelativeResize="0"/>
          <p:nvPr/>
        </p:nvPicPr>
        <p:blipFill rotWithShape="1">
          <a:blip r:embed="rId5">
            <a:alphaModFix/>
          </a:blip>
          <a:srcRect/>
          <a:stretch/>
        </p:blipFill>
        <p:spPr>
          <a:xfrm>
            <a:off x="9187048" y="6092176"/>
            <a:ext cx="486990" cy="486990"/>
          </a:xfrm>
          <a:prstGeom prst="rect">
            <a:avLst/>
          </a:prstGeom>
          <a:noFill/>
          <a:ln>
            <a:noFill/>
          </a:ln>
        </p:spPr>
      </p:pic>
      <p:sp>
        <p:nvSpPr>
          <p:cNvPr id="365" name="Google Shape;365;p37"/>
          <p:cNvSpPr txBox="1"/>
          <p:nvPr/>
        </p:nvSpPr>
        <p:spPr>
          <a:xfrm>
            <a:off x="9674038" y="6162292"/>
            <a:ext cx="8854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Servers</a:t>
            </a:r>
            <a:endParaRPr sz="1800" b="1">
              <a:solidFill>
                <a:srgbClr val="C55A11"/>
              </a:solidFill>
              <a:latin typeface="Calibri"/>
              <a:ea typeface="Calibri"/>
              <a:cs typeface="Calibri"/>
              <a:sym typeface="Calibri"/>
            </a:endParaRPr>
          </a:p>
        </p:txBody>
      </p:sp>
      <p:pic>
        <p:nvPicPr>
          <p:cNvPr id="366" name="Google Shape;366;p37" descr="Image result for servers"/>
          <p:cNvPicPr preferRelativeResize="0"/>
          <p:nvPr/>
        </p:nvPicPr>
        <p:blipFill>
          <a:blip r:embed="rId7">
            <a:alphaModFix/>
          </a:blip>
          <a:stretch>
            <a:fillRect/>
          </a:stretch>
        </p:blipFill>
        <p:spPr>
          <a:xfrm>
            <a:off x="632025" y="4214100"/>
            <a:ext cx="3917699" cy="2203951"/>
          </a:xfrm>
          <a:prstGeom prst="rect">
            <a:avLst/>
          </a:prstGeom>
          <a:noFill/>
          <a:ln>
            <a:noFill/>
          </a:ln>
        </p:spPr>
      </p:pic>
      <p:pic>
        <p:nvPicPr>
          <p:cNvPr id="367" name="Google Shape;367;p37" descr="Image result for list servers"/>
          <p:cNvPicPr preferRelativeResize="0"/>
          <p:nvPr/>
        </p:nvPicPr>
        <p:blipFill rotWithShape="1">
          <a:blip r:embed="rId8">
            <a:alphaModFix/>
          </a:blip>
          <a:srcRect l="2476" t="14353" r="1893" b="12749"/>
          <a:stretch/>
        </p:blipFill>
        <p:spPr>
          <a:xfrm>
            <a:off x="4943988" y="4284225"/>
            <a:ext cx="3848799" cy="195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38"/>
          <p:cNvGrpSpPr/>
          <p:nvPr/>
        </p:nvGrpSpPr>
        <p:grpSpPr>
          <a:xfrm>
            <a:off x="10641945" y="6092176"/>
            <a:ext cx="1185289" cy="439448"/>
            <a:chOff x="5598891" y="5389418"/>
            <a:chExt cx="1185289" cy="439448"/>
          </a:xfrm>
        </p:grpSpPr>
        <p:pic>
          <p:nvPicPr>
            <p:cNvPr id="373" name="Google Shape;373;p38"/>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74" name="Google Shape;374;p38"/>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75" name="Google Shape;37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6) Network Routing &amp; ISPs</a:t>
            </a:r>
            <a:endParaRPr/>
          </a:p>
        </p:txBody>
      </p:sp>
      <p:sp>
        <p:nvSpPr>
          <p:cNvPr id="376" name="Google Shape;37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a:p>
          <a:p>
            <a:pPr marL="685800" lvl="1" indent="-228600" algn="l" rtl="0">
              <a:lnSpc>
                <a:spcPct val="90000"/>
              </a:lnSpc>
              <a:spcBef>
                <a:spcPts val="500"/>
              </a:spcBef>
              <a:spcAft>
                <a:spcPts val="0"/>
              </a:spcAft>
              <a:buClr>
                <a:schemeClr val="dk1"/>
              </a:buClr>
              <a:buSzPts val="2400"/>
              <a:buChar char="•"/>
            </a:pPr>
            <a:r>
              <a:rPr lang="en-CA"/>
              <a:t>Internet Service Provider (ISP)</a:t>
            </a:r>
            <a:endParaRPr/>
          </a:p>
          <a:p>
            <a:pPr marL="685800" lvl="1" indent="-228600" algn="l" rtl="0">
              <a:lnSpc>
                <a:spcPct val="90000"/>
              </a:lnSpc>
              <a:spcBef>
                <a:spcPts val="500"/>
              </a:spcBef>
              <a:spcAft>
                <a:spcPts val="0"/>
              </a:spcAft>
              <a:buClr>
                <a:schemeClr val="dk1"/>
              </a:buClr>
              <a:buSzPts val="2400"/>
              <a:buChar char="•"/>
            </a:pPr>
            <a:r>
              <a:rPr lang="en-CA"/>
              <a:t>Internet Connection Technologies</a:t>
            </a:r>
            <a:endParaRPr/>
          </a:p>
          <a:p>
            <a:pPr marL="685800" lvl="1" indent="-228600" algn="l" rtl="0">
              <a:lnSpc>
                <a:spcPct val="90000"/>
              </a:lnSpc>
              <a:spcBef>
                <a:spcPts val="500"/>
              </a:spcBef>
              <a:spcAft>
                <a:spcPts val="0"/>
              </a:spcAft>
              <a:buClr>
                <a:schemeClr val="dk1"/>
              </a:buClr>
              <a:buSzPts val="2400"/>
              <a:buChar char="•"/>
            </a:pPr>
            <a:r>
              <a:rPr lang="en-CA"/>
              <a:t>Network Routers &amp; Switches</a:t>
            </a:r>
            <a:endParaRPr/>
          </a:p>
          <a:p>
            <a:pPr marL="457200" lvl="1" indent="0" algn="l" rtl="0">
              <a:lnSpc>
                <a:spcPct val="90000"/>
              </a:lnSpc>
              <a:spcBef>
                <a:spcPts val="500"/>
              </a:spcBef>
              <a:spcAft>
                <a:spcPts val="0"/>
              </a:spcAft>
              <a:buClr>
                <a:schemeClr val="dk1"/>
              </a:buClr>
              <a:buSzPts val="2400"/>
              <a:buNone/>
            </a:pPr>
            <a:endParaRPr/>
          </a:p>
        </p:txBody>
      </p:sp>
      <p:pic>
        <p:nvPicPr>
          <p:cNvPr id="377" name="Google Shape;377;p38" descr="Image result for Network Routing"/>
          <p:cNvPicPr preferRelativeResize="0"/>
          <p:nvPr/>
        </p:nvPicPr>
        <p:blipFill rotWithShape="1">
          <a:blip r:embed="rId5">
            <a:alphaModFix/>
          </a:blip>
          <a:srcRect/>
          <a:stretch/>
        </p:blipFill>
        <p:spPr>
          <a:xfrm>
            <a:off x="5947426" y="2266076"/>
            <a:ext cx="5306869" cy="2964830"/>
          </a:xfrm>
          <a:prstGeom prst="rect">
            <a:avLst/>
          </a:prstGeom>
          <a:noFill/>
          <a:ln>
            <a:noFill/>
          </a:ln>
        </p:spPr>
      </p:pic>
      <p:pic>
        <p:nvPicPr>
          <p:cNvPr id="378" name="Google Shape;378;p38"/>
          <p:cNvPicPr preferRelativeResize="0"/>
          <p:nvPr/>
        </p:nvPicPr>
        <p:blipFill rotWithShape="1">
          <a:blip r:embed="rId6">
            <a:alphaModFix/>
          </a:blip>
          <a:srcRect/>
          <a:stretch/>
        </p:blipFill>
        <p:spPr>
          <a:xfrm>
            <a:off x="8930177" y="6176963"/>
            <a:ext cx="411045" cy="378348"/>
          </a:xfrm>
          <a:prstGeom prst="rect">
            <a:avLst/>
          </a:prstGeom>
          <a:noFill/>
          <a:ln>
            <a:noFill/>
          </a:ln>
        </p:spPr>
      </p:pic>
      <p:sp>
        <p:nvSpPr>
          <p:cNvPr id="379" name="Google Shape;379;p38"/>
          <p:cNvSpPr txBox="1"/>
          <p:nvPr/>
        </p:nvSpPr>
        <p:spPr>
          <a:xfrm>
            <a:off x="9417985" y="6169628"/>
            <a:ext cx="11057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7" action="ppaction://hlinksldjump"/>
              </a:rPr>
              <a:t>Networks</a:t>
            </a:r>
            <a:endParaRPr sz="1800" b="1">
              <a:solidFill>
                <a:srgbClr val="C55A1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84" name="Google Shape;384;p39"/>
          <p:cNvGrpSpPr/>
          <p:nvPr/>
        </p:nvGrpSpPr>
        <p:grpSpPr>
          <a:xfrm>
            <a:off x="10641945" y="6092176"/>
            <a:ext cx="1185289" cy="439448"/>
            <a:chOff x="5598891" y="5389418"/>
            <a:chExt cx="1185289" cy="439448"/>
          </a:xfrm>
        </p:grpSpPr>
        <p:pic>
          <p:nvPicPr>
            <p:cNvPr id="385" name="Google Shape;385;p39"/>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386" name="Google Shape;386;p39"/>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387" name="Google Shape;387;p39"/>
          <p:cNvSpPr txBox="1">
            <a:spLocks noGrp="1"/>
          </p:cNvSpPr>
          <p:nvPr>
            <p:ph type="title"/>
          </p:nvPr>
        </p:nvSpPr>
        <p:spPr>
          <a:xfrm>
            <a:off x="1146075" y="226400"/>
            <a:ext cx="7318800" cy="80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6.1) Internet Service Providers (ISPs) (Noor)</a:t>
            </a:r>
            <a:endParaRPr sz="3000">
              <a:latin typeface="Times New Roman"/>
              <a:ea typeface="Times New Roman"/>
              <a:cs typeface="Times New Roman"/>
              <a:sym typeface="Times New Roman"/>
            </a:endParaRPr>
          </a:p>
        </p:txBody>
      </p:sp>
      <p:sp>
        <p:nvSpPr>
          <p:cNvPr id="388" name="Google Shape;388;p39"/>
          <p:cNvSpPr txBox="1">
            <a:spLocks noGrp="1"/>
          </p:cNvSpPr>
          <p:nvPr>
            <p:ph type="body" idx="1"/>
          </p:nvPr>
        </p:nvSpPr>
        <p:spPr>
          <a:xfrm>
            <a:off x="680775" y="1311125"/>
            <a:ext cx="8249400" cy="50325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CA" sz="2400"/>
              <a:t>What is an ISP?</a:t>
            </a:r>
            <a:endParaRPr sz="2400"/>
          </a:p>
          <a:p>
            <a:pPr marL="228600" lvl="0" indent="-50800" algn="l" rtl="0">
              <a:spcBef>
                <a:spcPts val="1000"/>
              </a:spcBef>
              <a:spcAft>
                <a:spcPts val="0"/>
              </a:spcAft>
              <a:buNone/>
            </a:pPr>
            <a:r>
              <a:rPr lang="en-CA" sz="1400">
                <a:solidFill>
                  <a:srgbClr val="222222"/>
                </a:solidFill>
                <a:highlight>
                  <a:srgbClr val="FFFFFF"/>
                </a:highlight>
              </a:rPr>
              <a:t>An ISP stands for Internet Service Provider and IP address means Internet Protocol Address. Your ISP is how you gain access to the Internet.</a:t>
            </a:r>
            <a:endParaRPr sz="2400"/>
          </a:p>
          <a:p>
            <a:pPr marL="228600" lvl="0" indent="-203200" algn="l" rtl="0">
              <a:lnSpc>
                <a:spcPct val="90000"/>
              </a:lnSpc>
              <a:spcBef>
                <a:spcPts val="1000"/>
              </a:spcBef>
              <a:spcAft>
                <a:spcPts val="0"/>
              </a:spcAft>
              <a:buClr>
                <a:schemeClr val="dk1"/>
              </a:buClr>
              <a:buSzPts val="2400"/>
              <a:buChar char="•"/>
            </a:pPr>
            <a:r>
              <a:rPr lang="en-CA" sz="2400"/>
              <a:t>What are some common ISPs people use in the Toronto Area?</a:t>
            </a:r>
            <a:endParaRPr sz="2400"/>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Dotto-One. </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Colosseum Online.</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TELUS Store.</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Beanfield Metroconnect.</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Telus. </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Virgin Mobile.</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Carry Telecom.</a:t>
            </a:r>
            <a:endParaRPr sz="1400">
              <a:solidFill>
                <a:srgbClr val="222222"/>
              </a:solidFill>
            </a:endParaRPr>
          </a:p>
          <a:p>
            <a:pPr marL="228600" lvl="0" indent="-203200" algn="l" rtl="0">
              <a:lnSpc>
                <a:spcPct val="115000"/>
              </a:lnSpc>
              <a:spcBef>
                <a:spcPts val="0"/>
              </a:spcBef>
              <a:spcAft>
                <a:spcPts val="0"/>
              </a:spcAft>
              <a:buClr>
                <a:srgbClr val="222222"/>
              </a:buClr>
              <a:buSzPts val="1400"/>
              <a:buFont typeface="Calibri"/>
              <a:buChar char="•"/>
            </a:pPr>
            <a:r>
              <a:rPr lang="en-CA" sz="1400">
                <a:solidFill>
                  <a:srgbClr val="222222"/>
                </a:solidFill>
              </a:rPr>
              <a:t>Fast Puppies. </a:t>
            </a:r>
            <a:endParaRPr sz="2400"/>
          </a:p>
          <a:p>
            <a:pPr marL="228600" lvl="0" indent="-203200" algn="l" rtl="0">
              <a:lnSpc>
                <a:spcPct val="90000"/>
              </a:lnSpc>
              <a:spcBef>
                <a:spcPts val="1000"/>
              </a:spcBef>
              <a:spcAft>
                <a:spcPts val="0"/>
              </a:spcAft>
              <a:buClr>
                <a:schemeClr val="dk1"/>
              </a:buClr>
              <a:buSzPts val="2400"/>
              <a:buChar char="•"/>
            </a:pPr>
            <a:r>
              <a:rPr lang="en-CA" sz="2400"/>
              <a:t>How is an ISP different from a Internet application / service?</a:t>
            </a:r>
            <a:endParaRPr sz="2400"/>
          </a:p>
          <a:p>
            <a:pPr marL="0" lvl="1" indent="0" algn="l" rtl="0">
              <a:lnSpc>
                <a:spcPct val="90000"/>
              </a:lnSpc>
              <a:spcBef>
                <a:spcPts val="500"/>
              </a:spcBef>
              <a:spcAft>
                <a:spcPts val="0"/>
              </a:spcAft>
              <a:buClr>
                <a:schemeClr val="dk1"/>
              </a:buClr>
              <a:buSzPts val="2400"/>
              <a:buNone/>
            </a:pPr>
            <a:r>
              <a:rPr lang="en-CA" sz="1400">
                <a:solidFill>
                  <a:srgbClr val="222222"/>
                </a:solidFill>
                <a:highlight>
                  <a:srgbClr val="FFFFFF"/>
                </a:highlight>
              </a:rPr>
              <a:t>The </a:t>
            </a:r>
            <a:r>
              <a:rPr lang="en-CA" sz="1400">
                <a:solidFill>
                  <a:srgbClr val="222222"/>
                </a:solidFill>
              </a:rPr>
              <a:t>Internet</a:t>
            </a:r>
            <a:r>
              <a:rPr lang="en-CA" sz="1400">
                <a:solidFill>
                  <a:srgbClr val="222222"/>
                </a:solidFill>
                <a:highlight>
                  <a:srgbClr val="FFFFFF"/>
                </a:highlight>
              </a:rPr>
              <a:t> has many important </a:t>
            </a:r>
            <a:r>
              <a:rPr lang="en-CA" sz="1400">
                <a:solidFill>
                  <a:srgbClr val="222222"/>
                </a:solidFill>
              </a:rPr>
              <a:t>applications</a:t>
            </a:r>
            <a:r>
              <a:rPr lang="en-CA" sz="1400">
                <a:solidFill>
                  <a:srgbClr val="222222"/>
                </a:solidFill>
                <a:highlight>
                  <a:srgbClr val="FFFFFF"/>
                </a:highlight>
              </a:rPr>
              <a:t>. The three most important </a:t>
            </a:r>
            <a:r>
              <a:rPr lang="en-CA" sz="1400">
                <a:solidFill>
                  <a:srgbClr val="222222"/>
                </a:solidFill>
              </a:rPr>
              <a:t>are</a:t>
            </a:r>
            <a:r>
              <a:rPr lang="en-CA" sz="1400">
                <a:solidFill>
                  <a:srgbClr val="222222"/>
                </a:solidFill>
                <a:highlight>
                  <a:srgbClr val="FFFFFF"/>
                </a:highlight>
              </a:rPr>
              <a:t> e-mail, web browsing, and peer-to-peer services . E-mail, also known as electronic mail, </a:t>
            </a:r>
            <a:r>
              <a:rPr lang="en-CA" sz="1400">
                <a:solidFill>
                  <a:srgbClr val="222222"/>
                </a:solidFill>
              </a:rPr>
              <a:t>is</a:t>
            </a:r>
            <a:r>
              <a:rPr lang="en-CA" sz="1400">
                <a:solidFill>
                  <a:srgbClr val="222222"/>
                </a:solidFill>
                <a:highlight>
                  <a:srgbClr val="FFFFFF"/>
                </a:highlight>
              </a:rPr>
              <a:t> the most widely used and successful of </a:t>
            </a:r>
            <a:r>
              <a:rPr lang="en-CA" sz="1400">
                <a:solidFill>
                  <a:srgbClr val="222222"/>
                </a:solidFill>
              </a:rPr>
              <a:t>Internet applications</a:t>
            </a:r>
            <a:r>
              <a:rPr lang="en-CA" sz="1400">
                <a:solidFill>
                  <a:srgbClr val="222222"/>
                </a:solidFill>
                <a:highlight>
                  <a:srgbClr val="FFFFFF"/>
                </a:highlight>
              </a:rPr>
              <a:t>. Whereas an </a:t>
            </a:r>
            <a:r>
              <a:rPr lang="en-CA" sz="1400">
                <a:solidFill>
                  <a:srgbClr val="222222"/>
                </a:solidFill>
              </a:rPr>
              <a:t>ISP</a:t>
            </a:r>
            <a:r>
              <a:rPr lang="en-CA" sz="1400">
                <a:solidFill>
                  <a:srgbClr val="222222"/>
                </a:solidFill>
                <a:highlight>
                  <a:srgbClr val="FFFFFF"/>
                </a:highlight>
              </a:rPr>
              <a:t> is a company that provides individuals and other companies access to the Internet and other related services such as Web site building and virtual hosting.</a:t>
            </a:r>
            <a:endParaRPr sz="1400"/>
          </a:p>
          <a:p>
            <a:pPr marL="0" lvl="1" indent="0" algn="l" rtl="0">
              <a:lnSpc>
                <a:spcPct val="90000"/>
              </a:lnSpc>
              <a:spcBef>
                <a:spcPts val="500"/>
              </a:spcBef>
              <a:spcAft>
                <a:spcPts val="0"/>
              </a:spcAft>
              <a:buClr>
                <a:schemeClr val="dk1"/>
              </a:buClr>
              <a:buSzPts val="2400"/>
              <a:buNone/>
            </a:pPr>
            <a:endParaRPr sz="1200">
              <a:solidFill>
                <a:srgbClr val="222222"/>
              </a:solidFill>
              <a:highlight>
                <a:srgbClr val="FFFFFF"/>
              </a:highlight>
              <a:latin typeface="Arial"/>
              <a:ea typeface="Arial"/>
              <a:cs typeface="Arial"/>
              <a:sym typeface="Arial"/>
            </a:endParaRPr>
          </a:p>
        </p:txBody>
      </p:sp>
      <p:pic>
        <p:nvPicPr>
          <p:cNvPr id="389" name="Google Shape;389;p39"/>
          <p:cNvPicPr preferRelativeResize="0"/>
          <p:nvPr/>
        </p:nvPicPr>
        <p:blipFill rotWithShape="1">
          <a:blip r:embed="rId5">
            <a:alphaModFix/>
          </a:blip>
          <a:srcRect/>
          <a:stretch/>
        </p:blipFill>
        <p:spPr>
          <a:xfrm>
            <a:off x="8930177" y="6176963"/>
            <a:ext cx="411045" cy="378348"/>
          </a:xfrm>
          <a:prstGeom prst="rect">
            <a:avLst/>
          </a:prstGeom>
          <a:noFill/>
          <a:ln>
            <a:noFill/>
          </a:ln>
        </p:spPr>
      </p:pic>
      <p:sp>
        <p:nvSpPr>
          <p:cNvPr id="390" name="Google Shape;390;p39"/>
          <p:cNvSpPr txBox="1"/>
          <p:nvPr/>
        </p:nvSpPr>
        <p:spPr>
          <a:xfrm>
            <a:off x="9417985" y="6169628"/>
            <a:ext cx="11057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Networks</a:t>
            </a:r>
            <a:endParaRPr sz="1800" b="1">
              <a:solidFill>
                <a:srgbClr val="C55A11"/>
              </a:solidFill>
              <a:latin typeface="Calibri"/>
              <a:ea typeface="Calibri"/>
              <a:cs typeface="Calibri"/>
              <a:sym typeface="Calibri"/>
            </a:endParaRPr>
          </a:p>
        </p:txBody>
      </p:sp>
      <p:pic>
        <p:nvPicPr>
          <p:cNvPr id="391" name="Google Shape;391;p39"/>
          <p:cNvPicPr preferRelativeResize="0"/>
          <p:nvPr/>
        </p:nvPicPr>
        <p:blipFill>
          <a:blip r:embed="rId7">
            <a:alphaModFix/>
          </a:blip>
          <a:stretch>
            <a:fillRect/>
          </a:stretch>
        </p:blipFill>
        <p:spPr>
          <a:xfrm>
            <a:off x="8930175" y="120575"/>
            <a:ext cx="3301780" cy="2016362"/>
          </a:xfrm>
          <a:prstGeom prst="rect">
            <a:avLst/>
          </a:prstGeom>
          <a:noFill/>
          <a:ln>
            <a:noFill/>
          </a:ln>
        </p:spPr>
      </p:pic>
      <p:pic>
        <p:nvPicPr>
          <p:cNvPr id="392" name="Google Shape;392;p39"/>
          <p:cNvPicPr preferRelativeResize="0"/>
          <p:nvPr/>
        </p:nvPicPr>
        <p:blipFill>
          <a:blip r:embed="rId8">
            <a:alphaModFix/>
          </a:blip>
          <a:stretch>
            <a:fillRect/>
          </a:stretch>
        </p:blipFill>
        <p:spPr>
          <a:xfrm>
            <a:off x="9417975" y="2636750"/>
            <a:ext cx="2381250" cy="2381250"/>
          </a:xfrm>
          <a:prstGeom prst="rect">
            <a:avLst/>
          </a:prstGeom>
          <a:noFill/>
          <a:ln>
            <a:noFill/>
          </a:ln>
        </p:spPr>
      </p:pic>
      <p:pic>
        <p:nvPicPr>
          <p:cNvPr id="393" name="Google Shape;393;p39"/>
          <p:cNvPicPr preferRelativeResize="0"/>
          <p:nvPr/>
        </p:nvPicPr>
        <p:blipFill>
          <a:blip r:embed="rId9">
            <a:alphaModFix/>
          </a:blip>
          <a:stretch>
            <a:fillRect/>
          </a:stretch>
        </p:blipFill>
        <p:spPr>
          <a:xfrm>
            <a:off x="6371555" y="3064949"/>
            <a:ext cx="1797501" cy="152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40"/>
          <p:cNvGrpSpPr/>
          <p:nvPr/>
        </p:nvGrpSpPr>
        <p:grpSpPr>
          <a:xfrm>
            <a:off x="10641945" y="6092176"/>
            <a:ext cx="1185289" cy="439448"/>
            <a:chOff x="5598891" y="5389418"/>
            <a:chExt cx="1185289" cy="439448"/>
          </a:xfrm>
        </p:grpSpPr>
        <p:pic>
          <p:nvPicPr>
            <p:cNvPr id="399" name="Google Shape;399;p40"/>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00" name="Google Shape;400;p40"/>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401" name="Google Shape;401;p40"/>
          <p:cNvSpPr txBox="1">
            <a:spLocks noGrp="1"/>
          </p:cNvSpPr>
          <p:nvPr>
            <p:ph type="title"/>
          </p:nvPr>
        </p:nvSpPr>
        <p:spPr>
          <a:xfrm>
            <a:off x="1638150" y="377325"/>
            <a:ext cx="8915700" cy="804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6.2) Internet Connection Technologies (Noor and Jasjot)</a:t>
            </a:r>
            <a:endParaRPr sz="3000">
              <a:latin typeface="Times New Roman"/>
              <a:ea typeface="Times New Roman"/>
              <a:cs typeface="Times New Roman"/>
              <a:sym typeface="Times New Roman"/>
            </a:endParaRPr>
          </a:p>
        </p:txBody>
      </p:sp>
      <p:sp>
        <p:nvSpPr>
          <p:cNvPr id="402" name="Google Shape;402;p40"/>
          <p:cNvSpPr txBox="1">
            <a:spLocks noGrp="1"/>
          </p:cNvSpPr>
          <p:nvPr>
            <p:ph type="body" idx="1"/>
          </p:nvPr>
        </p:nvSpPr>
        <p:spPr>
          <a:xfrm>
            <a:off x="381000" y="1181325"/>
            <a:ext cx="5524200" cy="544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CA" sz="1200" b="1">
                <a:solidFill>
                  <a:srgbClr val="000000"/>
                </a:solidFill>
                <a:latin typeface="Times New Roman"/>
                <a:ea typeface="Times New Roman"/>
                <a:cs typeface="Times New Roman"/>
                <a:sym typeface="Times New Roman"/>
              </a:rPr>
              <a:t>Describe some internet connection technologies using telephone lines. (Noor)</a:t>
            </a:r>
            <a:endParaRPr sz="1200" b="1">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Dial-up access.</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Multilink dial-up.</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Integrated Services Digital Network.</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Leased lines.</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Cable Internet access.</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Digital subscriber line (DSL, ADSL, SDSL, and VDSL)</a:t>
            </a:r>
            <a:endParaRPr sz="1200">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Clr>
                <a:srgbClr val="000000"/>
              </a:buClr>
              <a:buSzPts val="1200"/>
              <a:buFont typeface="Times New Roman"/>
              <a:buChar char="•"/>
            </a:pPr>
            <a:r>
              <a:rPr lang="en-CA" sz="1200">
                <a:solidFill>
                  <a:srgbClr val="000000"/>
                </a:solidFill>
                <a:latin typeface="Times New Roman"/>
                <a:ea typeface="Times New Roman"/>
                <a:cs typeface="Times New Roman"/>
                <a:sym typeface="Times New Roman"/>
              </a:rPr>
              <a:t>DSL Rings.</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b="1">
                <a:solidFill>
                  <a:srgbClr val="000000"/>
                </a:solidFill>
                <a:latin typeface="Times New Roman"/>
                <a:ea typeface="Times New Roman"/>
                <a:cs typeface="Times New Roman"/>
                <a:sym typeface="Times New Roman"/>
              </a:rPr>
              <a:t>Describe some internet connection technologies using Wi-Fi. (Jasjot)</a:t>
            </a:r>
            <a:endParaRPr sz="1200" b="1">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Xfinity.</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Comcast.</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HughesNet.</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CenturyLink.</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Cox.</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Spectrum.</a:t>
            </a: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30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CA" sz="1200" b="1">
                <a:solidFill>
                  <a:srgbClr val="000000"/>
                </a:solidFill>
                <a:latin typeface="Times New Roman"/>
                <a:ea typeface="Times New Roman"/>
                <a:cs typeface="Times New Roman"/>
                <a:sym typeface="Times New Roman"/>
              </a:rPr>
              <a:t>Describe some internet connection technologies using fibre optics cables. (Jasjot)</a:t>
            </a:r>
            <a:endParaRPr sz="1200" b="1">
              <a:solidFill>
                <a:srgbClr val="000000"/>
              </a:solidFill>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AT&amp;T Fiber</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Optimum Fiber</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Frontier Fiber</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Bell Fibe</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EPB Fiber</a:t>
            </a:r>
            <a:endParaRPr sz="1200">
              <a:solidFill>
                <a:srgbClr val="000000"/>
              </a:solidFill>
              <a:latin typeface="Times New Roman"/>
              <a:ea typeface="Times New Roman"/>
              <a:cs typeface="Times New Roman"/>
              <a:sym typeface="Times New Roman"/>
            </a:endParaRPr>
          </a:p>
        </p:txBody>
      </p:sp>
      <p:pic>
        <p:nvPicPr>
          <p:cNvPr id="403" name="Google Shape;403;p40"/>
          <p:cNvPicPr preferRelativeResize="0"/>
          <p:nvPr/>
        </p:nvPicPr>
        <p:blipFill rotWithShape="1">
          <a:blip r:embed="rId5">
            <a:alphaModFix/>
          </a:blip>
          <a:srcRect/>
          <a:stretch/>
        </p:blipFill>
        <p:spPr>
          <a:xfrm>
            <a:off x="8930177" y="6176963"/>
            <a:ext cx="411045" cy="378348"/>
          </a:xfrm>
          <a:prstGeom prst="rect">
            <a:avLst/>
          </a:prstGeom>
          <a:noFill/>
          <a:ln>
            <a:noFill/>
          </a:ln>
        </p:spPr>
      </p:pic>
      <p:sp>
        <p:nvSpPr>
          <p:cNvPr id="404" name="Google Shape;404;p40"/>
          <p:cNvSpPr txBox="1"/>
          <p:nvPr/>
        </p:nvSpPr>
        <p:spPr>
          <a:xfrm>
            <a:off x="9417985" y="6169628"/>
            <a:ext cx="11057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Networks</a:t>
            </a:r>
            <a:endParaRPr sz="1800" b="1">
              <a:solidFill>
                <a:srgbClr val="C55A11"/>
              </a:solidFill>
              <a:latin typeface="Calibri"/>
              <a:ea typeface="Calibri"/>
              <a:cs typeface="Calibri"/>
              <a:sym typeface="Calibri"/>
            </a:endParaRPr>
          </a:p>
        </p:txBody>
      </p:sp>
      <p:pic>
        <p:nvPicPr>
          <p:cNvPr id="405" name="Google Shape;405;p40" descr="Image result for at&amp;t"/>
          <p:cNvPicPr preferRelativeResize="0"/>
          <p:nvPr/>
        </p:nvPicPr>
        <p:blipFill rotWithShape="1">
          <a:blip r:embed="rId7">
            <a:alphaModFix/>
          </a:blip>
          <a:srcRect l="14532" t="5821" r="14920" b="5431"/>
          <a:stretch/>
        </p:blipFill>
        <p:spPr>
          <a:xfrm>
            <a:off x="5471400" y="1181325"/>
            <a:ext cx="2050575" cy="2579525"/>
          </a:xfrm>
          <a:prstGeom prst="rect">
            <a:avLst/>
          </a:prstGeom>
          <a:noFill/>
          <a:ln>
            <a:noFill/>
          </a:ln>
        </p:spPr>
      </p:pic>
      <p:pic>
        <p:nvPicPr>
          <p:cNvPr id="406" name="Google Shape;406;p40" descr="Image result for fiber optic cable"/>
          <p:cNvPicPr preferRelativeResize="0"/>
          <p:nvPr/>
        </p:nvPicPr>
        <p:blipFill rotWithShape="1">
          <a:blip r:embed="rId8">
            <a:alphaModFix/>
          </a:blip>
          <a:srcRect l="3984" t="15953" b="19976"/>
          <a:stretch/>
        </p:blipFill>
        <p:spPr>
          <a:xfrm>
            <a:off x="7895675" y="1419838"/>
            <a:ext cx="3150700" cy="2102500"/>
          </a:xfrm>
          <a:prstGeom prst="rect">
            <a:avLst/>
          </a:prstGeom>
          <a:noFill/>
          <a:ln>
            <a:noFill/>
          </a:ln>
        </p:spPr>
      </p:pic>
      <p:pic>
        <p:nvPicPr>
          <p:cNvPr id="407" name="Google Shape;407;p40" descr="Image result for bell canada"/>
          <p:cNvPicPr preferRelativeResize="0"/>
          <p:nvPr/>
        </p:nvPicPr>
        <p:blipFill>
          <a:blip r:embed="rId9">
            <a:alphaModFix/>
          </a:blip>
          <a:stretch>
            <a:fillRect/>
          </a:stretch>
        </p:blipFill>
        <p:spPr>
          <a:xfrm>
            <a:off x="6829700" y="4059963"/>
            <a:ext cx="2776175" cy="181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12" name="Google Shape;412;p41"/>
          <p:cNvGrpSpPr/>
          <p:nvPr/>
        </p:nvGrpSpPr>
        <p:grpSpPr>
          <a:xfrm>
            <a:off x="10641945" y="6092176"/>
            <a:ext cx="1185289" cy="439448"/>
            <a:chOff x="5598891" y="5389418"/>
            <a:chExt cx="1185289" cy="439448"/>
          </a:xfrm>
        </p:grpSpPr>
        <p:pic>
          <p:nvPicPr>
            <p:cNvPr id="413" name="Google Shape;413;p41"/>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14" name="Google Shape;414;p41"/>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415" name="Google Shape;415;p41"/>
          <p:cNvSpPr txBox="1">
            <a:spLocks noGrp="1"/>
          </p:cNvSpPr>
          <p:nvPr>
            <p:ph type="title"/>
          </p:nvPr>
        </p:nvSpPr>
        <p:spPr>
          <a:xfrm>
            <a:off x="2727600" y="405625"/>
            <a:ext cx="6736800" cy="747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sz="3000">
                <a:latin typeface="Times New Roman"/>
                <a:ea typeface="Times New Roman"/>
                <a:cs typeface="Times New Roman"/>
                <a:sym typeface="Times New Roman"/>
              </a:rPr>
              <a:t>6.3) Network Routers &amp; Switches (Jasjot)</a:t>
            </a:r>
            <a:endParaRPr sz="3000">
              <a:latin typeface="Times New Roman"/>
              <a:ea typeface="Times New Roman"/>
              <a:cs typeface="Times New Roman"/>
              <a:sym typeface="Times New Roman"/>
            </a:endParaRPr>
          </a:p>
        </p:txBody>
      </p:sp>
      <p:sp>
        <p:nvSpPr>
          <p:cNvPr id="416" name="Google Shape;416;p41"/>
          <p:cNvSpPr txBox="1">
            <a:spLocks noGrp="1"/>
          </p:cNvSpPr>
          <p:nvPr>
            <p:ph type="body" idx="1"/>
          </p:nvPr>
        </p:nvSpPr>
        <p:spPr>
          <a:xfrm>
            <a:off x="838200" y="12533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6.3) Network Routers &amp; Switches</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is a "Routing Table"?</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It is a data table stored in a router or a networked computer that lists the routes to particular network destinations, and in some cases, metrics associated with those routes.</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How are data packets sent through the internet between a client and a server?</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Each packet carries the information that will help it get to its destination: the sender's IP address, the intended receiver's IP address, something that tells the network how many packets this e-mail message has been broken into and the number of each particular packet.</a:t>
            </a:r>
            <a:endParaRPr sz="1200">
              <a:latin typeface="Times New Roman"/>
              <a:ea typeface="Times New Roman"/>
              <a:cs typeface="Times New Roman"/>
              <a:sym typeface="Times New Roman"/>
            </a:endParaRPr>
          </a:p>
          <a:p>
            <a:pPr marL="228600" lvl="0" indent="-190500" algn="l" rtl="0">
              <a:lnSpc>
                <a:spcPct val="115000"/>
              </a:lnSpc>
              <a:spcBef>
                <a:spcPts val="0"/>
              </a:spcBef>
              <a:spcAft>
                <a:spcPts val="0"/>
              </a:spcAft>
              <a:buSzPts val="1200"/>
              <a:buFont typeface="Times New Roman"/>
              <a:buChar char="•"/>
            </a:pPr>
            <a:r>
              <a:rPr lang="en-CA" sz="1200">
                <a:latin typeface="Times New Roman"/>
                <a:ea typeface="Times New Roman"/>
                <a:cs typeface="Times New Roman"/>
                <a:sym typeface="Times New Roman"/>
              </a:rPr>
              <a:t>What special hardware &amp; software is required for a network router / switch?</a:t>
            </a:r>
            <a:endParaRPr sz="1200">
              <a:latin typeface="Times New Roman"/>
              <a:ea typeface="Times New Roman"/>
              <a:cs typeface="Times New Roman"/>
              <a:sym typeface="Times New Roman"/>
            </a:endParaRPr>
          </a:p>
          <a:p>
            <a:pPr marL="0" lvl="1" indent="0" algn="l" rtl="0">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Hardware:</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The Processor (CPU)</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RAM.</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NVRAM.</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ROM.</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Flash memory.</a:t>
            </a:r>
            <a:endParaRPr sz="1200">
              <a:latin typeface="Times New Roman"/>
              <a:ea typeface="Times New Roman"/>
              <a:cs typeface="Times New Roman"/>
              <a:sym typeface="Times New Roman"/>
            </a:endParaRPr>
          </a:p>
          <a:p>
            <a:pPr marL="0" lvl="1" indent="0" algn="l" rtl="0">
              <a:lnSpc>
                <a:spcPct val="115000"/>
              </a:lnSpc>
              <a:spcBef>
                <a:spcPts val="0"/>
              </a:spcBef>
              <a:spcAft>
                <a:spcPts val="0"/>
              </a:spcAft>
              <a:buClr>
                <a:schemeClr val="dk1"/>
              </a:buClr>
              <a:buSzPts val="1100"/>
              <a:buFont typeface="Arial"/>
              <a:buNone/>
            </a:pPr>
            <a:r>
              <a:rPr lang="en-CA" sz="1200">
                <a:latin typeface="Times New Roman"/>
                <a:ea typeface="Times New Roman"/>
                <a:cs typeface="Times New Roman"/>
                <a:sym typeface="Times New Roman"/>
              </a:rPr>
              <a:t>Software:</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Interfaces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Internetwork Operating System (IOS)</a:t>
            </a:r>
            <a:endParaRPr sz="1200">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dk1"/>
              </a:buClr>
              <a:buSzPts val="1200"/>
              <a:buFont typeface="Times New Roman"/>
              <a:buChar char="●"/>
            </a:pPr>
            <a:r>
              <a:rPr lang="en-CA" sz="1200">
                <a:latin typeface="Times New Roman"/>
                <a:ea typeface="Times New Roman"/>
                <a:cs typeface="Times New Roman"/>
                <a:sym typeface="Times New Roman"/>
              </a:rPr>
              <a:t>RXBoot Image.</a:t>
            </a:r>
            <a:endParaRPr sz="2800"/>
          </a:p>
        </p:txBody>
      </p:sp>
      <p:pic>
        <p:nvPicPr>
          <p:cNvPr id="417" name="Google Shape;417;p41"/>
          <p:cNvPicPr preferRelativeResize="0"/>
          <p:nvPr/>
        </p:nvPicPr>
        <p:blipFill rotWithShape="1">
          <a:blip r:embed="rId5">
            <a:alphaModFix/>
          </a:blip>
          <a:srcRect/>
          <a:stretch/>
        </p:blipFill>
        <p:spPr>
          <a:xfrm>
            <a:off x="8930177" y="6176963"/>
            <a:ext cx="411045" cy="378348"/>
          </a:xfrm>
          <a:prstGeom prst="rect">
            <a:avLst/>
          </a:prstGeom>
          <a:noFill/>
          <a:ln>
            <a:noFill/>
          </a:ln>
        </p:spPr>
      </p:pic>
      <p:sp>
        <p:nvSpPr>
          <p:cNvPr id="418" name="Google Shape;418;p41"/>
          <p:cNvSpPr txBox="1"/>
          <p:nvPr/>
        </p:nvSpPr>
        <p:spPr>
          <a:xfrm>
            <a:off x="9417985" y="6169628"/>
            <a:ext cx="110575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Networks</a:t>
            </a:r>
            <a:endParaRPr sz="1800" b="1">
              <a:solidFill>
                <a:srgbClr val="C55A11"/>
              </a:solidFill>
              <a:latin typeface="Calibri"/>
              <a:ea typeface="Calibri"/>
              <a:cs typeface="Calibri"/>
              <a:sym typeface="Calibri"/>
            </a:endParaRPr>
          </a:p>
        </p:txBody>
      </p:sp>
      <p:pic>
        <p:nvPicPr>
          <p:cNvPr id="419" name="Google Shape;419;p41" descr="Image result for routers"/>
          <p:cNvPicPr preferRelativeResize="0"/>
          <p:nvPr/>
        </p:nvPicPr>
        <p:blipFill rotWithShape="1">
          <a:blip r:embed="rId7">
            <a:alphaModFix/>
          </a:blip>
          <a:srcRect l="16651" t="5980" r="16369" b="4621"/>
          <a:stretch/>
        </p:blipFill>
        <p:spPr>
          <a:xfrm>
            <a:off x="3877071" y="4843300"/>
            <a:ext cx="2256674" cy="1695650"/>
          </a:xfrm>
          <a:prstGeom prst="rect">
            <a:avLst/>
          </a:prstGeom>
          <a:noFill/>
          <a:ln>
            <a:noFill/>
          </a:ln>
        </p:spPr>
      </p:pic>
      <p:pic>
        <p:nvPicPr>
          <p:cNvPr id="420" name="Google Shape;420;p41" descr="Image result for data packet"/>
          <p:cNvPicPr preferRelativeResize="0"/>
          <p:nvPr/>
        </p:nvPicPr>
        <p:blipFill>
          <a:blip r:embed="rId8">
            <a:alphaModFix/>
          </a:blip>
          <a:stretch>
            <a:fillRect/>
          </a:stretch>
        </p:blipFill>
        <p:spPr>
          <a:xfrm>
            <a:off x="6067225" y="3249500"/>
            <a:ext cx="3397175" cy="1948250"/>
          </a:xfrm>
          <a:prstGeom prst="rect">
            <a:avLst/>
          </a:prstGeom>
          <a:noFill/>
          <a:ln>
            <a:noFill/>
          </a:ln>
        </p:spPr>
      </p:pic>
      <p:pic>
        <p:nvPicPr>
          <p:cNvPr id="421" name="Google Shape;421;p41" descr="Image result for processor"/>
          <p:cNvPicPr preferRelativeResize="0"/>
          <p:nvPr/>
        </p:nvPicPr>
        <p:blipFill>
          <a:blip r:embed="rId9">
            <a:alphaModFix/>
          </a:blip>
          <a:stretch>
            <a:fillRect/>
          </a:stretch>
        </p:blipFill>
        <p:spPr>
          <a:xfrm>
            <a:off x="9745988" y="3660100"/>
            <a:ext cx="2081249" cy="138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pSp>
        <p:nvGrpSpPr>
          <p:cNvPr id="101" name="Google Shape;101;p15"/>
          <p:cNvGrpSpPr/>
          <p:nvPr/>
        </p:nvGrpSpPr>
        <p:grpSpPr>
          <a:xfrm>
            <a:off x="10641945" y="6092176"/>
            <a:ext cx="1185289" cy="439448"/>
            <a:chOff x="5598891" y="5389418"/>
            <a:chExt cx="1185289" cy="439448"/>
          </a:xfrm>
        </p:grpSpPr>
        <p:pic>
          <p:nvPicPr>
            <p:cNvPr id="102" name="Google Shape;102;p15"/>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03" name="Google Shape;103;p15"/>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i="0" u="sng" strike="noStrike" cap="none">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04" name="Google Shape;10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1) Some Useful Documentation</a:t>
            </a:r>
            <a:endParaRPr/>
          </a:p>
        </p:txBody>
      </p:sp>
      <p:sp>
        <p:nvSpPr>
          <p:cNvPr id="105" name="Google Shape;105;p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u="sng">
                <a:solidFill>
                  <a:schemeClr val="hlink"/>
                </a:solidFill>
                <a:hlinkClick r:id="rId5" action="ppaction://hlinksldjump"/>
              </a:rPr>
              <a:t>How to use Hyperlinks in PowerPoint</a:t>
            </a:r>
            <a:endParaRPr u="sng">
              <a:solidFill>
                <a:schemeClr val="hlink"/>
              </a:solidFill>
              <a:hlinkClick r:id="rId6"/>
            </a:endParaRPr>
          </a:p>
          <a:p>
            <a:pPr marL="0" lvl="0" indent="0" algn="l" rtl="0">
              <a:lnSpc>
                <a:spcPct val="90000"/>
              </a:lnSpc>
              <a:spcBef>
                <a:spcPts val="500"/>
              </a:spcBef>
              <a:spcAft>
                <a:spcPts val="0"/>
              </a:spcAft>
              <a:buNone/>
            </a:pPr>
            <a:r>
              <a:rPr lang="en-CA"/>
              <a:t>You are able link key phrases to other slides like</a:t>
            </a:r>
            <a:r>
              <a:rPr lang="en-CA" u="sng">
                <a:solidFill>
                  <a:schemeClr val="hlink"/>
                </a:solidFill>
                <a:hlinkClick r:id="rId7" action="ppaction://hlinksldjump"/>
              </a:rPr>
              <a:t> this</a:t>
            </a:r>
            <a:r>
              <a:rPr lang="en-CA"/>
              <a:t> </a:t>
            </a:r>
            <a:endParaRPr/>
          </a:p>
        </p:txBody>
      </p:sp>
      <p:pic>
        <p:nvPicPr>
          <p:cNvPr id="106" name="Google Shape;106;p15" descr="shutterstock_124682863-[Converted]"/>
          <p:cNvPicPr preferRelativeResize="0"/>
          <p:nvPr/>
        </p:nvPicPr>
        <p:blipFill rotWithShape="1">
          <a:blip r:embed="rId8">
            <a:alphaModFix/>
          </a:blip>
          <a:srcRect/>
          <a:stretch/>
        </p:blipFill>
        <p:spPr>
          <a:xfrm>
            <a:off x="4117975" y="3020291"/>
            <a:ext cx="2857500"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42"/>
          <p:cNvGrpSpPr/>
          <p:nvPr/>
        </p:nvGrpSpPr>
        <p:grpSpPr>
          <a:xfrm>
            <a:off x="10641945" y="6092176"/>
            <a:ext cx="1185289" cy="439448"/>
            <a:chOff x="5598891" y="5389418"/>
            <a:chExt cx="1185289" cy="439448"/>
          </a:xfrm>
        </p:grpSpPr>
        <p:pic>
          <p:nvPicPr>
            <p:cNvPr id="428" name="Google Shape;428;p42"/>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29" name="Google Shape;429;p42"/>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430" name="Google Shape;43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7) Types of Networks</a:t>
            </a:r>
            <a:endParaRPr/>
          </a:p>
        </p:txBody>
      </p:sp>
      <p:sp>
        <p:nvSpPr>
          <p:cNvPr id="431" name="Google Shape;43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a:p>
          <a:p>
            <a:pPr marL="685800" lvl="1" indent="-228600" algn="l" rtl="0">
              <a:lnSpc>
                <a:spcPct val="90000"/>
              </a:lnSpc>
              <a:spcBef>
                <a:spcPts val="500"/>
              </a:spcBef>
              <a:spcAft>
                <a:spcPts val="0"/>
              </a:spcAft>
              <a:buClr>
                <a:schemeClr val="dk1"/>
              </a:buClr>
              <a:buSzPts val="2400"/>
              <a:buChar char="•"/>
            </a:pPr>
            <a:r>
              <a:rPr lang="en-CA"/>
              <a:t>Local Area Networks (LAN)</a:t>
            </a:r>
            <a:endParaRPr/>
          </a:p>
          <a:p>
            <a:pPr marL="685800" lvl="1" indent="-228600" algn="l" rtl="0">
              <a:lnSpc>
                <a:spcPct val="90000"/>
              </a:lnSpc>
              <a:spcBef>
                <a:spcPts val="500"/>
              </a:spcBef>
              <a:spcAft>
                <a:spcPts val="0"/>
              </a:spcAft>
              <a:buClr>
                <a:schemeClr val="dk1"/>
              </a:buClr>
              <a:buSzPts val="2400"/>
              <a:buChar char="•"/>
            </a:pPr>
            <a:r>
              <a:rPr lang="en-CA"/>
              <a:t>Wide Area Networks (WAN)</a:t>
            </a:r>
            <a:endParaRPr/>
          </a:p>
          <a:p>
            <a:pPr marL="685800" lvl="1" indent="-228600" algn="l" rtl="0">
              <a:lnSpc>
                <a:spcPct val="90000"/>
              </a:lnSpc>
              <a:spcBef>
                <a:spcPts val="500"/>
              </a:spcBef>
              <a:spcAft>
                <a:spcPts val="0"/>
              </a:spcAft>
              <a:buClr>
                <a:schemeClr val="dk1"/>
              </a:buClr>
              <a:buSzPts val="2400"/>
              <a:buChar char="•"/>
            </a:pPr>
            <a:r>
              <a:rPr lang="en-CA"/>
              <a:t>Virtual Private Networks (VPN)</a:t>
            </a:r>
            <a:endParaRPr/>
          </a:p>
        </p:txBody>
      </p:sp>
      <p:pic>
        <p:nvPicPr>
          <p:cNvPr id="432" name="Google Shape;432;p42" descr="Image result for LAN"/>
          <p:cNvPicPr preferRelativeResize="0"/>
          <p:nvPr/>
        </p:nvPicPr>
        <p:blipFill rotWithShape="1">
          <a:blip r:embed="rId5">
            <a:alphaModFix/>
          </a:blip>
          <a:srcRect/>
          <a:stretch/>
        </p:blipFill>
        <p:spPr>
          <a:xfrm>
            <a:off x="6807305" y="1825625"/>
            <a:ext cx="3834640" cy="3834641"/>
          </a:xfrm>
          <a:prstGeom prst="rect">
            <a:avLst/>
          </a:prstGeom>
          <a:noFill/>
          <a:ln>
            <a:noFill/>
          </a:ln>
        </p:spPr>
      </p:pic>
      <p:pic>
        <p:nvPicPr>
          <p:cNvPr id="433" name="Google Shape;433;p42" descr="Image result for LAN"/>
          <p:cNvPicPr preferRelativeResize="0"/>
          <p:nvPr/>
        </p:nvPicPr>
        <p:blipFill rotWithShape="1">
          <a:blip r:embed="rId6">
            <a:alphaModFix/>
          </a:blip>
          <a:srcRect/>
          <a:stretch/>
        </p:blipFill>
        <p:spPr>
          <a:xfrm>
            <a:off x="9111185" y="6064859"/>
            <a:ext cx="622353" cy="466765"/>
          </a:xfrm>
          <a:prstGeom prst="rect">
            <a:avLst/>
          </a:prstGeom>
          <a:noFill/>
          <a:ln>
            <a:noFill/>
          </a:ln>
        </p:spPr>
      </p:pic>
      <p:sp>
        <p:nvSpPr>
          <p:cNvPr id="434" name="Google Shape;434;p42"/>
          <p:cNvSpPr txBox="1"/>
          <p:nvPr/>
        </p:nvSpPr>
        <p:spPr>
          <a:xfrm>
            <a:off x="9733538" y="6113145"/>
            <a:ext cx="6655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7" action="ppaction://hlinksldjump"/>
              </a:rPr>
              <a:t>LANs</a:t>
            </a:r>
            <a:endParaRPr sz="1800" b="1">
              <a:solidFill>
                <a:srgbClr val="C55A1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0" name="Google Shape;440;p43"/>
          <p:cNvGrpSpPr/>
          <p:nvPr/>
        </p:nvGrpSpPr>
        <p:grpSpPr>
          <a:xfrm>
            <a:off x="10641945" y="6092176"/>
            <a:ext cx="1185363" cy="439448"/>
            <a:chOff x="5598891" y="5389418"/>
            <a:chExt cx="1185363" cy="439448"/>
          </a:xfrm>
        </p:grpSpPr>
        <p:pic>
          <p:nvPicPr>
            <p:cNvPr id="441" name="Google Shape;441;p43"/>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42" name="Google Shape;442;p43"/>
            <p:cNvSpPr txBox="1"/>
            <p:nvPr/>
          </p:nvSpPr>
          <p:spPr>
            <a:xfrm>
              <a:off x="6033654" y="5459534"/>
              <a:ext cx="750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a:t>
              </a:r>
              <a:r>
                <a:rPr lang="en-CA" sz="1800" b="1" u="sng">
                  <a:solidFill>
                    <a:schemeClr val="hlink"/>
                  </a:solidFill>
                  <a:latin typeface="Calibri"/>
                  <a:ea typeface="Calibri"/>
                  <a:cs typeface="Calibri"/>
                  <a:sym typeface="Calibri"/>
                  <a:hlinkClick r:id="rId4" action="ppaction://hlinksldjump"/>
                </a:rPr>
                <a:t>e</a:t>
              </a:r>
              <a:endParaRPr sz="1800" b="1">
                <a:solidFill>
                  <a:srgbClr val="C55A11"/>
                </a:solidFill>
                <a:latin typeface="Calibri"/>
                <a:ea typeface="Calibri"/>
                <a:cs typeface="Calibri"/>
                <a:sym typeface="Calibri"/>
              </a:endParaRPr>
            </a:p>
          </p:txBody>
        </p:sp>
      </p:grpSp>
      <p:sp>
        <p:nvSpPr>
          <p:cNvPr id="443" name="Google Shape;443;p43"/>
          <p:cNvSpPr txBox="1">
            <a:spLocks noGrp="1"/>
          </p:cNvSpPr>
          <p:nvPr>
            <p:ph type="title"/>
          </p:nvPr>
        </p:nvSpPr>
        <p:spPr>
          <a:xfrm>
            <a:off x="838200" y="1243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7.1) Local Area Networks (LAN)</a:t>
            </a:r>
            <a:endParaRPr/>
          </a:p>
        </p:txBody>
      </p:sp>
      <p:sp>
        <p:nvSpPr>
          <p:cNvPr id="444" name="Google Shape;444;p43"/>
          <p:cNvSpPr txBox="1">
            <a:spLocks noGrp="1"/>
          </p:cNvSpPr>
          <p:nvPr>
            <p:ph type="body" idx="1"/>
          </p:nvPr>
        </p:nvSpPr>
        <p:spPr>
          <a:xfrm>
            <a:off x="258000" y="1080650"/>
            <a:ext cx="11676000" cy="50325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Local Area Network?</a:t>
            </a:r>
            <a:endParaRPr/>
          </a:p>
          <a:p>
            <a:pPr marL="0" lvl="0" indent="0" algn="l" rtl="0">
              <a:lnSpc>
                <a:spcPct val="115000"/>
              </a:lnSpc>
              <a:spcBef>
                <a:spcPts val="0"/>
              </a:spcBef>
              <a:spcAft>
                <a:spcPts val="0"/>
              </a:spcAft>
              <a:buNone/>
            </a:pPr>
            <a:endParaRPr sz="1800" b="1"/>
          </a:p>
          <a:p>
            <a:pPr marL="0" lvl="0" indent="0" algn="l" rtl="0">
              <a:lnSpc>
                <a:spcPct val="115000"/>
              </a:lnSpc>
              <a:spcBef>
                <a:spcPts val="0"/>
              </a:spcBef>
              <a:spcAft>
                <a:spcPts val="0"/>
              </a:spcAft>
              <a:buNone/>
            </a:pPr>
            <a:r>
              <a:rPr lang="en-CA" sz="1800"/>
              <a:t>Local Area Network (LAN) is a group of computers and associated devices that share a common communications line or a articular wireless link and typically share the same resources of a single processor or server within a small area. Most of the time, the server has applications and data storage which is shared in common by multiple users. A local area network may serve as few as two or three users.</a:t>
            </a:r>
            <a:endParaRPr sz="1800"/>
          </a:p>
          <a:p>
            <a:pPr marL="228600" lvl="0" indent="-228600" algn="l" rtl="0">
              <a:lnSpc>
                <a:spcPct val="90000"/>
              </a:lnSpc>
              <a:spcBef>
                <a:spcPts val="1000"/>
              </a:spcBef>
              <a:spcAft>
                <a:spcPts val="0"/>
              </a:spcAft>
              <a:buClr>
                <a:schemeClr val="dk1"/>
              </a:buClr>
              <a:buSzPts val="2800"/>
              <a:buChar char="•"/>
            </a:pPr>
            <a:r>
              <a:rPr lang="en-CA"/>
              <a:t>What is the purpose of a Local Area Network?</a:t>
            </a:r>
            <a:endParaRPr/>
          </a:p>
          <a:p>
            <a:pPr marL="0" lvl="0" indent="0" algn="l" rtl="0">
              <a:lnSpc>
                <a:spcPct val="115000"/>
              </a:lnSpc>
              <a:spcBef>
                <a:spcPts val="0"/>
              </a:spcBef>
              <a:spcAft>
                <a:spcPts val="0"/>
              </a:spcAft>
              <a:buNone/>
            </a:pPr>
            <a:r>
              <a:rPr lang="en-CA" sz="1800"/>
              <a:t>The purpose of LAN is to have two users connect and transfer data and support each other. These transfers are generally fast and the two or three users can use LAN to communicate with each other by chat or email.</a:t>
            </a:r>
            <a:endParaRPr/>
          </a:p>
          <a:p>
            <a:pPr marL="228600" lvl="0" indent="-228600" algn="l" rtl="0">
              <a:lnSpc>
                <a:spcPct val="90000"/>
              </a:lnSpc>
              <a:spcBef>
                <a:spcPts val="1000"/>
              </a:spcBef>
              <a:spcAft>
                <a:spcPts val="0"/>
              </a:spcAft>
              <a:buClr>
                <a:schemeClr val="dk1"/>
              </a:buClr>
              <a:buSzPts val="2800"/>
              <a:buChar char="•"/>
            </a:pPr>
            <a:r>
              <a:rPr lang="en-CA"/>
              <a:t>What types of applications, servers, and computers are connected to a LAN?</a:t>
            </a:r>
            <a:endParaRPr/>
          </a:p>
          <a:p>
            <a:pPr marL="0" lvl="0" indent="0" algn="l" rtl="0">
              <a:spcBef>
                <a:spcPts val="1000"/>
              </a:spcBef>
              <a:spcAft>
                <a:spcPts val="0"/>
              </a:spcAft>
              <a:buNone/>
            </a:pPr>
            <a:r>
              <a:rPr lang="en-CA" sz="1800"/>
              <a:t>Applications that are connected to LAN or have support for LAN could possibly be departmental applications such as spreadsheet and project management tools and for internet access. Servers and computers are also connected to LAN as the computer can implement client/server applications from any sort of computer and transfer data from there.</a:t>
            </a:r>
            <a:endParaRPr sz="1800"/>
          </a:p>
          <a:p>
            <a:pPr marL="0" lvl="0" indent="0" algn="l" rtl="0">
              <a:lnSpc>
                <a:spcPct val="90000"/>
              </a:lnSpc>
              <a:spcBef>
                <a:spcPts val="1000"/>
              </a:spcBef>
              <a:spcAft>
                <a:spcPts val="0"/>
              </a:spcAft>
              <a:buNone/>
            </a:pPr>
            <a:endParaRPr/>
          </a:p>
        </p:txBody>
      </p:sp>
      <p:pic>
        <p:nvPicPr>
          <p:cNvPr id="445" name="Google Shape;445;p43" descr="Image result for LAN"/>
          <p:cNvPicPr preferRelativeResize="0"/>
          <p:nvPr/>
        </p:nvPicPr>
        <p:blipFill rotWithShape="1">
          <a:blip r:embed="rId5">
            <a:alphaModFix/>
          </a:blip>
          <a:srcRect/>
          <a:stretch/>
        </p:blipFill>
        <p:spPr>
          <a:xfrm>
            <a:off x="9111185" y="6064859"/>
            <a:ext cx="622353" cy="466765"/>
          </a:xfrm>
          <a:prstGeom prst="rect">
            <a:avLst/>
          </a:prstGeom>
          <a:noFill/>
          <a:ln>
            <a:noFill/>
          </a:ln>
        </p:spPr>
      </p:pic>
      <p:sp>
        <p:nvSpPr>
          <p:cNvPr id="446" name="Google Shape;446;p43"/>
          <p:cNvSpPr txBox="1"/>
          <p:nvPr/>
        </p:nvSpPr>
        <p:spPr>
          <a:xfrm>
            <a:off x="9733538" y="6113145"/>
            <a:ext cx="665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LA</a:t>
            </a:r>
            <a:r>
              <a:rPr lang="en-CA" sz="1800" b="1" u="sng">
                <a:solidFill>
                  <a:schemeClr val="hlink"/>
                </a:solidFill>
                <a:latin typeface="Calibri"/>
                <a:ea typeface="Calibri"/>
                <a:cs typeface="Calibri"/>
                <a:sym typeface="Calibri"/>
                <a:hlinkClick r:id="rId6" action="ppaction://hlinksldjump"/>
              </a:rPr>
              <a:t>Ns</a:t>
            </a:r>
            <a:endParaRPr sz="1800" b="1">
              <a:solidFill>
                <a:srgbClr val="C55A11"/>
              </a:solidFill>
              <a:latin typeface="Calibri"/>
              <a:ea typeface="Calibri"/>
              <a:cs typeface="Calibri"/>
              <a:sym typeface="Calibri"/>
            </a:endParaRPr>
          </a:p>
        </p:txBody>
      </p:sp>
      <p:pic>
        <p:nvPicPr>
          <p:cNvPr id="447" name="Google Shape;447;p43"/>
          <p:cNvPicPr preferRelativeResize="0"/>
          <p:nvPr/>
        </p:nvPicPr>
        <p:blipFill>
          <a:blip r:embed="rId7">
            <a:alphaModFix/>
          </a:blip>
          <a:stretch>
            <a:fillRect/>
          </a:stretch>
        </p:blipFill>
        <p:spPr>
          <a:xfrm>
            <a:off x="8805298" y="124375"/>
            <a:ext cx="2522199" cy="1662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grpSp>
        <p:nvGrpSpPr>
          <p:cNvPr id="453" name="Google Shape;453;p44"/>
          <p:cNvGrpSpPr/>
          <p:nvPr/>
        </p:nvGrpSpPr>
        <p:grpSpPr>
          <a:xfrm>
            <a:off x="10641945" y="6092176"/>
            <a:ext cx="1185289" cy="439448"/>
            <a:chOff x="5598891" y="5389418"/>
            <a:chExt cx="1185289" cy="439448"/>
          </a:xfrm>
        </p:grpSpPr>
        <p:pic>
          <p:nvPicPr>
            <p:cNvPr id="454" name="Google Shape;454;p44"/>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55" name="Google Shape;455;p44"/>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456" name="Google Shape;456;p44"/>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7.2) Wide Area Networks (WAN)</a:t>
            </a:r>
            <a:endParaRPr/>
          </a:p>
        </p:txBody>
      </p:sp>
      <p:sp>
        <p:nvSpPr>
          <p:cNvPr id="457" name="Google Shape;457;p44"/>
          <p:cNvSpPr txBox="1">
            <a:spLocks noGrp="1"/>
          </p:cNvSpPr>
          <p:nvPr>
            <p:ph type="body" idx="1"/>
          </p:nvPr>
        </p:nvSpPr>
        <p:spPr>
          <a:xfrm>
            <a:off x="242400" y="1040525"/>
            <a:ext cx="11707200" cy="4893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Wide Area Network?</a:t>
            </a:r>
            <a:endParaRPr/>
          </a:p>
          <a:p>
            <a:pPr marL="0" lvl="0" indent="0" algn="l" rtl="0">
              <a:spcBef>
                <a:spcPts val="1000"/>
              </a:spcBef>
              <a:spcAft>
                <a:spcPts val="0"/>
              </a:spcAft>
              <a:buNone/>
            </a:pPr>
            <a:r>
              <a:rPr lang="en-CA" sz="1800"/>
              <a:t>A wide area network is a network that exists over a large-scale geographical area. A WAN connects different smaller networks, including many local area networks (LANs) and many metro area networks This ensures that computers and users in one location can communicate with computers and users in other locations. WAN implementation can also be done either with the help of the public transmission system or a private network.</a:t>
            </a:r>
            <a:endParaRPr/>
          </a:p>
          <a:p>
            <a:pPr marL="228600" lvl="0" indent="-228600" algn="l" rtl="0">
              <a:lnSpc>
                <a:spcPct val="90000"/>
              </a:lnSpc>
              <a:spcBef>
                <a:spcPts val="1000"/>
              </a:spcBef>
              <a:spcAft>
                <a:spcPts val="0"/>
              </a:spcAft>
              <a:buClr>
                <a:schemeClr val="dk1"/>
              </a:buClr>
              <a:buSzPts val="2800"/>
              <a:buChar char="•"/>
            </a:pPr>
            <a:r>
              <a:rPr lang="en-CA"/>
              <a:t>What is the purpose of a Wide Area Network?</a:t>
            </a:r>
            <a:endParaRPr/>
          </a:p>
          <a:p>
            <a:pPr marL="0" lvl="0" indent="0" algn="l" rtl="0">
              <a:spcBef>
                <a:spcPts val="1000"/>
              </a:spcBef>
              <a:spcAft>
                <a:spcPts val="0"/>
              </a:spcAft>
              <a:buNone/>
            </a:pPr>
            <a:r>
              <a:rPr lang="en-CA" sz="1800"/>
              <a:t>The main purpose of Wide Area Networks is that it is used for connecting computers, that spans a wide geographical area. WANS are structured to link LAN connections and can also transmit data at slower speeds than LANs. </a:t>
            </a:r>
            <a:endParaRPr/>
          </a:p>
          <a:p>
            <a:pPr marL="228600" lvl="0" indent="-228600" algn="l" rtl="0">
              <a:lnSpc>
                <a:spcPct val="90000"/>
              </a:lnSpc>
              <a:spcBef>
                <a:spcPts val="1000"/>
              </a:spcBef>
              <a:spcAft>
                <a:spcPts val="0"/>
              </a:spcAft>
              <a:buClr>
                <a:schemeClr val="dk1"/>
              </a:buClr>
              <a:buSzPts val="2800"/>
              <a:buChar char="•"/>
            </a:pPr>
            <a:r>
              <a:rPr lang="en-CA"/>
              <a:t>What types of applications, servers, and computers are connected to a WAN?</a:t>
            </a:r>
            <a:endParaRPr/>
          </a:p>
          <a:p>
            <a:pPr marL="0" lvl="0" indent="0" algn="l" rtl="0">
              <a:spcBef>
                <a:spcPts val="1000"/>
              </a:spcBef>
              <a:spcAft>
                <a:spcPts val="0"/>
              </a:spcAft>
              <a:buNone/>
            </a:pPr>
            <a:r>
              <a:rPr lang="en-CA" sz="1800"/>
              <a:t>WAN can be connected together using the internet, leased lines or satellite links. Packet switching is the one of the most common types of establishing a WAN. In a packet switching method a digital network is established. In this method suitable data blocks are also created. These data blocks are then known as packets. </a:t>
            </a:r>
            <a:endParaRPr sz="1800"/>
          </a:p>
          <a:p>
            <a:pPr marL="0" lvl="0" indent="0" algn="l" rtl="0">
              <a:lnSpc>
                <a:spcPct val="90000"/>
              </a:lnSpc>
              <a:spcBef>
                <a:spcPts val="1000"/>
              </a:spcBef>
              <a:spcAft>
                <a:spcPts val="0"/>
              </a:spcAft>
              <a:buNone/>
            </a:pPr>
            <a:endParaRPr/>
          </a:p>
        </p:txBody>
      </p:sp>
      <p:pic>
        <p:nvPicPr>
          <p:cNvPr id="458" name="Google Shape;458;p44" descr="Image result for LAN"/>
          <p:cNvPicPr preferRelativeResize="0"/>
          <p:nvPr/>
        </p:nvPicPr>
        <p:blipFill rotWithShape="1">
          <a:blip r:embed="rId5">
            <a:alphaModFix/>
          </a:blip>
          <a:srcRect/>
          <a:stretch/>
        </p:blipFill>
        <p:spPr>
          <a:xfrm>
            <a:off x="9111185" y="6064859"/>
            <a:ext cx="622353" cy="466765"/>
          </a:xfrm>
          <a:prstGeom prst="rect">
            <a:avLst/>
          </a:prstGeom>
          <a:noFill/>
          <a:ln>
            <a:noFill/>
          </a:ln>
        </p:spPr>
      </p:pic>
      <p:sp>
        <p:nvSpPr>
          <p:cNvPr id="459" name="Google Shape;459;p44"/>
          <p:cNvSpPr txBox="1"/>
          <p:nvPr/>
        </p:nvSpPr>
        <p:spPr>
          <a:xfrm>
            <a:off x="9733538" y="6113145"/>
            <a:ext cx="665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LA</a:t>
            </a:r>
            <a:r>
              <a:rPr lang="en-CA" sz="1800" b="1" u="sng">
                <a:solidFill>
                  <a:schemeClr val="hlink"/>
                </a:solidFill>
                <a:latin typeface="Calibri"/>
                <a:ea typeface="Calibri"/>
                <a:cs typeface="Calibri"/>
                <a:sym typeface="Calibri"/>
                <a:hlinkClick r:id="rId6" action="ppaction://hlinksldjump"/>
              </a:rPr>
              <a:t>Ns</a:t>
            </a:r>
            <a:endParaRPr sz="1800" b="1">
              <a:solidFill>
                <a:srgbClr val="C55A11"/>
              </a:solidFill>
              <a:latin typeface="Calibri"/>
              <a:ea typeface="Calibri"/>
              <a:cs typeface="Calibri"/>
              <a:sym typeface="Calibri"/>
            </a:endParaRPr>
          </a:p>
        </p:txBody>
      </p:sp>
      <p:pic>
        <p:nvPicPr>
          <p:cNvPr id="460" name="Google Shape;460;p44"/>
          <p:cNvPicPr preferRelativeResize="0"/>
          <p:nvPr/>
        </p:nvPicPr>
        <p:blipFill>
          <a:blip r:embed="rId7">
            <a:alphaModFix/>
          </a:blip>
          <a:stretch>
            <a:fillRect/>
          </a:stretch>
        </p:blipFill>
        <p:spPr>
          <a:xfrm>
            <a:off x="9360050" y="125483"/>
            <a:ext cx="1993750" cy="14089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7.3) Virtual Private Networks (VPN)</a:t>
            </a:r>
            <a:endParaRPr/>
          </a:p>
        </p:txBody>
      </p:sp>
      <p:sp>
        <p:nvSpPr>
          <p:cNvPr id="467" name="Google Shape;467;p45"/>
          <p:cNvSpPr txBox="1">
            <a:spLocks noGrp="1"/>
          </p:cNvSpPr>
          <p:nvPr>
            <p:ph type="body" idx="1"/>
          </p:nvPr>
        </p:nvSpPr>
        <p:spPr>
          <a:xfrm>
            <a:off x="0" y="1090050"/>
            <a:ext cx="11827200" cy="4677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Virtual Private Network?</a:t>
            </a:r>
            <a:endParaRPr/>
          </a:p>
          <a:p>
            <a:pPr marL="0" lvl="0" indent="0" algn="l" rtl="0">
              <a:spcBef>
                <a:spcPts val="1000"/>
              </a:spcBef>
              <a:spcAft>
                <a:spcPts val="0"/>
              </a:spcAft>
              <a:buNone/>
            </a:pPr>
            <a:r>
              <a:rPr lang="en-CA" sz="1800"/>
              <a:t>A Virtual private network (VPN) is an encrypted connection over the internet from a device within the network. The connection helps ensure that sensitive data is safely transmitted. VPN prevents any unauthorized people from eavesdropping on the traffic and allows the user to conduct work remotely. It is widely used in corporate environments.</a:t>
            </a:r>
            <a:endParaRPr/>
          </a:p>
          <a:p>
            <a:pPr marL="228600" lvl="0" indent="-228600" algn="l" rtl="0">
              <a:lnSpc>
                <a:spcPct val="90000"/>
              </a:lnSpc>
              <a:spcBef>
                <a:spcPts val="1000"/>
              </a:spcBef>
              <a:spcAft>
                <a:spcPts val="0"/>
              </a:spcAft>
              <a:buClr>
                <a:schemeClr val="dk1"/>
              </a:buClr>
              <a:buSzPts val="2800"/>
              <a:buChar char="•"/>
            </a:pPr>
            <a:r>
              <a:rPr lang="en-CA"/>
              <a:t>How is a VPN different from a LAN / WAN?</a:t>
            </a:r>
            <a:endParaRPr/>
          </a:p>
          <a:p>
            <a:pPr marL="0" lvl="0" indent="0" algn="l" rtl="0">
              <a:spcBef>
                <a:spcPts val="1000"/>
              </a:spcBef>
              <a:spcAft>
                <a:spcPts val="0"/>
              </a:spcAft>
              <a:buNone/>
            </a:pPr>
            <a:r>
              <a:rPr lang="en-CA" sz="1800"/>
              <a:t>The main difference between VPN and LAN/WAN is that VPN is invented for the purpose of encrypting data from a remote location and ensures that sensitive data is safely transmitted. WAN exists over a larger geographical area and connects to different smaller networks. LAN shares a common link between two or three devices and transfer bits of information.</a:t>
            </a:r>
            <a:endParaRPr/>
          </a:p>
          <a:p>
            <a:pPr marL="228600" lvl="0" indent="-228600" algn="l" rtl="0">
              <a:lnSpc>
                <a:spcPct val="90000"/>
              </a:lnSpc>
              <a:spcBef>
                <a:spcPts val="1000"/>
              </a:spcBef>
              <a:spcAft>
                <a:spcPts val="0"/>
              </a:spcAft>
              <a:buClr>
                <a:schemeClr val="dk1"/>
              </a:buClr>
              <a:buSzPts val="2800"/>
              <a:buChar char="•"/>
            </a:pPr>
            <a:r>
              <a:rPr lang="en-CA"/>
              <a:t>How could you use a VPN to increase the security of services you use in the Internet?</a:t>
            </a:r>
            <a:endParaRPr/>
          </a:p>
          <a:p>
            <a:pPr marL="0" lvl="0" indent="0" algn="l" rtl="0">
              <a:spcBef>
                <a:spcPts val="1000"/>
              </a:spcBef>
              <a:spcAft>
                <a:spcPts val="0"/>
              </a:spcAft>
              <a:buNone/>
            </a:pPr>
            <a:r>
              <a:rPr lang="en-CA" sz="1800"/>
              <a:t>A VPN can be used to enhance the security of your data as it is secured and encrypted, information can be accessed remotely from any other place, being able to share files for an extended period, VPN services allows you to access both web applications and websites in complete anonymity. Furthermore, there is also the ability to change IP address from another country, better performance as bandwidth and efficiency of the network can generally be increased once a VPN solution is implemented. Lastly, the cost is very low for a VPN. </a:t>
            </a:r>
            <a:endParaRPr sz="1800"/>
          </a:p>
          <a:p>
            <a:pPr marL="0" lvl="0" indent="0" algn="l" rtl="0">
              <a:lnSpc>
                <a:spcPct val="90000"/>
              </a:lnSpc>
              <a:spcBef>
                <a:spcPts val="1000"/>
              </a:spcBef>
              <a:spcAft>
                <a:spcPts val="0"/>
              </a:spcAft>
              <a:buNone/>
            </a:pPr>
            <a:endParaRPr/>
          </a:p>
        </p:txBody>
      </p:sp>
      <p:grpSp>
        <p:nvGrpSpPr>
          <p:cNvPr id="468" name="Google Shape;468;p45"/>
          <p:cNvGrpSpPr/>
          <p:nvPr/>
        </p:nvGrpSpPr>
        <p:grpSpPr>
          <a:xfrm>
            <a:off x="10520595" y="6309438"/>
            <a:ext cx="1185363" cy="439448"/>
            <a:chOff x="5598891" y="5389418"/>
            <a:chExt cx="1185363" cy="439448"/>
          </a:xfrm>
        </p:grpSpPr>
        <p:pic>
          <p:nvPicPr>
            <p:cNvPr id="469" name="Google Shape;469;p45"/>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470" name="Google Shape;470;p45"/>
            <p:cNvSpPr txBox="1"/>
            <p:nvPr/>
          </p:nvSpPr>
          <p:spPr>
            <a:xfrm>
              <a:off x="6033654" y="5459534"/>
              <a:ext cx="750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pic>
        <p:nvPicPr>
          <p:cNvPr id="471" name="Google Shape;471;p45" descr="Image result for LAN"/>
          <p:cNvPicPr preferRelativeResize="0"/>
          <p:nvPr/>
        </p:nvPicPr>
        <p:blipFill rotWithShape="1">
          <a:blip r:embed="rId5">
            <a:alphaModFix/>
          </a:blip>
          <a:srcRect/>
          <a:stretch/>
        </p:blipFill>
        <p:spPr>
          <a:xfrm>
            <a:off x="9111185" y="6295784"/>
            <a:ext cx="622353" cy="466765"/>
          </a:xfrm>
          <a:prstGeom prst="rect">
            <a:avLst/>
          </a:prstGeom>
          <a:noFill/>
          <a:ln>
            <a:noFill/>
          </a:ln>
        </p:spPr>
      </p:pic>
      <p:sp>
        <p:nvSpPr>
          <p:cNvPr id="472" name="Google Shape;472;p45"/>
          <p:cNvSpPr txBox="1"/>
          <p:nvPr/>
        </p:nvSpPr>
        <p:spPr>
          <a:xfrm>
            <a:off x="9854888" y="6344507"/>
            <a:ext cx="665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L</a:t>
            </a:r>
            <a:r>
              <a:rPr lang="en-CA" sz="1800" b="1" u="sng">
                <a:solidFill>
                  <a:schemeClr val="hlink"/>
                </a:solidFill>
                <a:latin typeface="Calibri"/>
                <a:ea typeface="Calibri"/>
                <a:cs typeface="Calibri"/>
                <a:sym typeface="Calibri"/>
                <a:hlinkClick r:id="rId6" action="ppaction://hlinksldjump"/>
              </a:rPr>
              <a:t>A</a:t>
            </a:r>
            <a:r>
              <a:rPr lang="en-CA" sz="1800" b="1" u="sng">
                <a:solidFill>
                  <a:schemeClr val="hlink"/>
                </a:solidFill>
                <a:latin typeface="Calibri"/>
                <a:ea typeface="Calibri"/>
                <a:cs typeface="Calibri"/>
                <a:sym typeface="Calibri"/>
                <a:hlinkClick r:id="rId6" action="ppaction://hlinksldjump"/>
              </a:rPr>
              <a:t>Ns</a:t>
            </a:r>
            <a:endParaRPr sz="1800" b="1">
              <a:solidFill>
                <a:srgbClr val="C55A11"/>
              </a:solidFill>
              <a:latin typeface="Calibri"/>
              <a:ea typeface="Calibri"/>
              <a:cs typeface="Calibri"/>
              <a:sym typeface="Calibri"/>
            </a:endParaRPr>
          </a:p>
        </p:txBody>
      </p:sp>
      <p:pic>
        <p:nvPicPr>
          <p:cNvPr id="473" name="Google Shape;473;p45"/>
          <p:cNvPicPr preferRelativeResize="0"/>
          <p:nvPr/>
        </p:nvPicPr>
        <p:blipFill>
          <a:blip r:embed="rId7">
            <a:alphaModFix/>
          </a:blip>
          <a:stretch>
            <a:fillRect/>
          </a:stretch>
        </p:blipFill>
        <p:spPr>
          <a:xfrm>
            <a:off x="9111175" y="138550"/>
            <a:ext cx="2645824" cy="148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CA"/>
              <a:t>Welcome You have Used A Hyperlink</a:t>
            </a:r>
            <a:endParaRPr/>
          </a:p>
        </p:txBody>
      </p:sp>
      <p:sp>
        <p:nvSpPr>
          <p:cNvPr id="113" name="Google Shape;113;p16"/>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CA"/>
              <a:t>How to use/create a Hyperlink</a:t>
            </a:r>
            <a:endParaRPr/>
          </a:p>
        </p:txBody>
      </p:sp>
      <p:sp>
        <p:nvSpPr>
          <p:cNvPr id="120" name="Google Shape;120;p17"/>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CA"/>
              <a:t>How to use</a:t>
            </a:r>
            <a:endParaRPr/>
          </a:p>
          <a:p>
            <a:pPr marL="0" lvl="0" indent="0" algn="l" rtl="0">
              <a:spcBef>
                <a:spcPts val="1000"/>
              </a:spcBef>
              <a:spcAft>
                <a:spcPts val="0"/>
              </a:spcAft>
              <a:buNone/>
            </a:pPr>
            <a:r>
              <a:rPr lang="en-CA"/>
              <a:t>If a hyperlink is set up correctly, all you need is to click the linked word.</a:t>
            </a:r>
            <a:endParaRPr/>
          </a:p>
        </p:txBody>
      </p:sp>
      <p:sp>
        <p:nvSpPr>
          <p:cNvPr id="121" name="Google Shape;121;p17"/>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CA"/>
              <a:t>How to create</a:t>
            </a:r>
            <a:endParaRPr/>
          </a:p>
          <a:p>
            <a:pPr marL="457200" lvl="0" indent="-342900" algn="l" rtl="0">
              <a:spcBef>
                <a:spcPts val="1000"/>
              </a:spcBef>
              <a:spcAft>
                <a:spcPts val="0"/>
              </a:spcAft>
              <a:buSzPts val="1800"/>
              <a:buAutoNum type="arabicPeriod"/>
            </a:pPr>
            <a:r>
              <a:rPr lang="en-CA"/>
              <a:t>Highlight word you want to link</a:t>
            </a:r>
            <a:endParaRPr/>
          </a:p>
          <a:p>
            <a:pPr marL="457200" lvl="0" indent="-342900" algn="l" rtl="0">
              <a:spcBef>
                <a:spcPts val="0"/>
              </a:spcBef>
              <a:spcAft>
                <a:spcPts val="0"/>
              </a:spcAft>
              <a:buSzPts val="1800"/>
              <a:buAutoNum type="arabicPeriod"/>
            </a:pPr>
            <a:r>
              <a:rPr lang="en-CA"/>
              <a:t>Link whatever link or slide you want then press apply</a:t>
            </a:r>
            <a:endParaRPr/>
          </a:p>
          <a:p>
            <a:pPr marL="457200" lvl="0" indent="-342900" algn="l" rtl="0">
              <a:spcBef>
                <a:spcPts val="0"/>
              </a:spcBef>
              <a:spcAft>
                <a:spcPts val="0"/>
              </a:spcAft>
              <a:buSzPts val="1800"/>
              <a:buAutoNum type="arabicPeriod"/>
            </a:pPr>
            <a:r>
              <a:rPr lang="en-CA"/>
              <a:t>Congratulation, you have created a hyperlink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18"/>
          <p:cNvGrpSpPr/>
          <p:nvPr/>
        </p:nvGrpSpPr>
        <p:grpSpPr>
          <a:xfrm>
            <a:off x="10641945" y="6092176"/>
            <a:ext cx="1185289" cy="439448"/>
            <a:chOff x="5598891" y="5389418"/>
            <a:chExt cx="1185289" cy="439448"/>
          </a:xfrm>
        </p:grpSpPr>
        <p:pic>
          <p:nvPicPr>
            <p:cNvPr id="127" name="Google Shape;127;p18"/>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28" name="Google Shape;128;p18"/>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29" name="Google Shape;12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 Some Basic Concepts</a:t>
            </a:r>
            <a:endParaRPr/>
          </a:p>
        </p:txBody>
      </p:sp>
      <p:sp>
        <p:nvSpPr>
          <p:cNvPr id="130" name="Google Shape;130;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Section Topics</a:t>
            </a:r>
            <a:endParaRPr u="sng">
              <a:solidFill>
                <a:schemeClr val="hlink"/>
              </a:solidFill>
              <a:hlinkClick r:id="rId5" action="ppaction://hlinksldjump"/>
            </a:endParaRPr>
          </a:p>
          <a:p>
            <a:pPr marL="685800" lvl="1" indent="-228600" algn="l" rtl="0">
              <a:lnSpc>
                <a:spcPct val="90000"/>
              </a:lnSpc>
              <a:spcBef>
                <a:spcPts val="500"/>
              </a:spcBef>
              <a:spcAft>
                <a:spcPts val="0"/>
              </a:spcAft>
              <a:buClr>
                <a:schemeClr val="dk1"/>
              </a:buClr>
              <a:buSzPts val="2400"/>
              <a:buChar char="•"/>
            </a:pPr>
            <a:r>
              <a:rPr lang="en-CA" u="sng">
                <a:solidFill>
                  <a:schemeClr val="hlink"/>
                </a:solidFill>
                <a:hlinkClick r:id="rId5" action="ppaction://hlinksldjump"/>
              </a:rPr>
              <a:t>Client Server Model</a:t>
            </a:r>
            <a:endParaRPr/>
          </a:p>
          <a:p>
            <a:pPr marL="685800" lvl="1" indent="-228600" algn="l" rtl="0">
              <a:lnSpc>
                <a:spcPct val="90000"/>
              </a:lnSpc>
              <a:spcBef>
                <a:spcPts val="500"/>
              </a:spcBef>
              <a:spcAft>
                <a:spcPts val="0"/>
              </a:spcAft>
              <a:buClr>
                <a:schemeClr val="dk1"/>
              </a:buClr>
              <a:buSzPts val="2400"/>
              <a:buChar char="•"/>
            </a:pPr>
            <a:r>
              <a:rPr lang="en-CA" u="sng">
                <a:solidFill>
                  <a:schemeClr val="hlink"/>
                </a:solidFill>
                <a:hlinkClick r:id="rId6" action="ppaction://hlinksldjump"/>
              </a:rPr>
              <a:t>Peer-To-Peer Model</a:t>
            </a:r>
            <a:endParaRPr/>
          </a:p>
          <a:p>
            <a:pPr marL="685800" lvl="1" indent="-228600" algn="l" rtl="0">
              <a:lnSpc>
                <a:spcPct val="90000"/>
              </a:lnSpc>
              <a:spcBef>
                <a:spcPts val="500"/>
              </a:spcBef>
              <a:spcAft>
                <a:spcPts val="0"/>
              </a:spcAft>
              <a:buClr>
                <a:schemeClr val="dk1"/>
              </a:buClr>
              <a:buSzPts val="2400"/>
              <a:buChar char="•"/>
            </a:pPr>
            <a:r>
              <a:rPr lang="en-CA" u="sng">
                <a:solidFill>
                  <a:schemeClr val="hlink"/>
                </a:solidFill>
                <a:hlinkClick r:id="rId7" action="ppaction://hlinksldjump"/>
              </a:rPr>
              <a:t>Hyperlinks</a:t>
            </a:r>
            <a:endParaRPr/>
          </a:p>
          <a:p>
            <a:pPr marL="685800" lvl="1" indent="-228600" algn="l" rtl="0">
              <a:lnSpc>
                <a:spcPct val="90000"/>
              </a:lnSpc>
              <a:spcBef>
                <a:spcPts val="500"/>
              </a:spcBef>
              <a:spcAft>
                <a:spcPts val="0"/>
              </a:spcAft>
              <a:buClr>
                <a:schemeClr val="dk1"/>
              </a:buClr>
              <a:buSzPts val="2400"/>
              <a:buChar char="•"/>
            </a:pPr>
            <a:r>
              <a:rPr lang="en-CA" u="sng">
                <a:solidFill>
                  <a:schemeClr val="hlink"/>
                </a:solidFill>
                <a:hlinkClick r:id="rId8" action="ppaction://hlinksldjump"/>
              </a:rPr>
              <a:t>Packets &amp; Data</a:t>
            </a:r>
            <a:endParaRPr/>
          </a:p>
          <a:p>
            <a:pPr marL="685800" lvl="1" indent="-228600" algn="l" rtl="0">
              <a:lnSpc>
                <a:spcPct val="90000"/>
              </a:lnSpc>
              <a:spcBef>
                <a:spcPts val="500"/>
              </a:spcBef>
              <a:spcAft>
                <a:spcPts val="0"/>
              </a:spcAft>
              <a:buClr>
                <a:schemeClr val="dk1"/>
              </a:buClr>
              <a:buSzPts val="2400"/>
              <a:buChar char="•"/>
            </a:pPr>
            <a:r>
              <a:rPr lang="en-CA" u="sng">
                <a:solidFill>
                  <a:schemeClr val="hlink"/>
                </a:solidFill>
                <a:hlinkClick r:id="rId9" action="ppaction://hlinksldjump"/>
              </a:rPr>
              <a:t>Firewalls</a:t>
            </a:r>
            <a:endParaRPr/>
          </a:p>
        </p:txBody>
      </p:sp>
      <p:pic>
        <p:nvPicPr>
          <p:cNvPr id="131" name="Google Shape;131;p18" descr="Image result for Internet Server types"/>
          <p:cNvPicPr preferRelativeResize="0"/>
          <p:nvPr/>
        </p:nvPicPr>
        <p:blipFill rotWithShape="1">
          <a:blip r:embed="rId10">
            <a:alphaModFix/>
          </a:blip>
          <a:srcRect/>
          <a:stretch/>
        </p:blipFill>
        <p:spPr>
          <a:xfrm>
            <a:off x="5711248" y="2086120"/>
            <a:ext cx="4591050" cy="2533651"/>
          </a:xfrm>
          <a:prstGeom prst="rect">
            <a:avLst/>
          </a:prstGeom>
          <a:noFill/>
          <a:ln>
            <a:noFill/>
          </a:ln>
        </p:spPr>
      </p:pic>
      <p:grpSp>
        <p:nvGrpSpPr>
          <p:cNvPr id="132" name="Google Shape;132;p18"/>
          <p:cNvGrpSpPr/>
          <p:nvPr/>
        </p:nvGrpSpPr>
        <p:grpSpPr>
          <a:xfrm>
            <a:off x="8314641" y="6097874"/>
            <a:ext cx="1987657" cy="428049"/>
            <a:chOff x="8314641" y="6097874"/>
            <a:chExt cx="1987657" cy="428049"/>
          </a:xfrm>
        </p:grpSpPr>
        <p:pic>
          <p:nvPicPr>
            <p:cNvPr id="133" name="Google Shape;133;p18" descr="Image result for basic concepts icon"/>
            <p:cNvPicPr preferRelativeResize="0"/>
            <p:nvPr/>
          </p:nvPicPr>
          <p:blipFill rotWithShape="1">
            <a:blip r:embed="rId11">
              <a:alphaModFix/>
            </a:blip>
            <a:srcRect/>
            <a:stretch/>
          </p:blipFill>
          <p:spPr>
            <a:xfrm>
              <a:off x="8314641" y="6097874"/>
              <a:ext cx="428049" cy="428049"/>
            </a:xfrm>
            <a:prstGeom prst="rect">
              <a:avLst/>
            </a:prstGeom>
            <a:noFill/>
            <a:ln>
              <a:noFill/>
            </a:ln>
          </p:spPr>
        </p:pic>
        <p:sp>
          <p:nvSpPr>
            <p:cNvPr id="134" name="Google Shape;134;p18"/>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12"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p19"/>
          <p:cNvGrpSpPr/>
          <p:nvPr/>
        </p:nvGrpSpPr>
        <p:grpSpPr>
          <a:xfrm>
            <a:off x="10641945" y="6092176"/>
            <a:ext cx="1185289" cy="439448"/>
            <a:chOff x="5598891" y="5389418"/>
            <a:chExt cx="1185289" cy="439448"/>
          </a:xfrm>
        </p:grpSpPr>
        <p:pic>
          <p:nvPicPr>
            <p:cNvPr id="140" name="Google Shape;140;p19"/>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41" name="Google Shape;141;p19"/>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42" name="Google Shape;14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2.1) Client Server Model</a:t>
            </a:r>
            <a:endParaRPr/>
          </a:p>
        </p:txBody>
      </p:sp>
      <p:sp>
        <p:nvSpPr>
          <p:cNvPr id="143" name="Google Shape;143;p19"/>
          <p:cNvSpPr txBox="1">
            <a:spLocks noGrp="1"/>
          </p:cNvSpPr>
          <p:nvPr>
            <p:ph type="body" idx="1"/>
          </p:nvPr>
        </p:nvSpPr>
        <p:spPr>
          <a:xfrm>
            <a:off x="838200" y="149110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Explain the Client Server Model</a:t>
            </a:r>
            <a:endParaRPr/>
          </a:p>
          <a:p>
            <a:pPr marL="685800" lvl="1" indent="-228600" algn="l" rtl="0">
              <a:lnSpc>
                <a:spcPct val="90000"/>
              </a:lnSpc>
              <a:spcBef>
                <a:spcPts val="500"/>
              </a:spcBef>
              <a:spcAft>
                <a:spcPts val="0"/>
              </a:spcAft>
              <a:buClr>
                <a:schemeClr val="dk1"/>
              </a:buClr>
              <a:buSzPts val="2400"/>
              <a:buChar char="•"/>
            </a:pPr>
            <a:r>
              <a:rPr lang="en-CA"/>
              <a:t>What is the Client</a:t>
            </a:r>
            <a:endParaRPr/>
          </a:p>
          <a:p>
            <a:pPr marL="152400" marR="152400" lvl="0" indent="0" algn="l" rtl="0">
              <a:lnSpc>
                <a:spcPct val="115000"/>
              </a:lnSpc>
              <a:spcBef>
                <a:spcPts val="0"/>
              </a:spcBef>
              <a:spcAft>
                <a:spcPts val="0"/>
              </a:spcAft>
              <a:buNone/>
            </a:pPr>
            <a:r>
              <a:rPr lang="en-CA" sz="1200">
                <a:solidFill>
                  <a:srgbClr val="222222"/>
                </a:solidFill>
                <a:latin typeface="Arial"/>
                <a:ea typeface="Arial"/>
                <a:cs typeface="Arial"/>
                <a:sym typeface="Arial"/>
              </a:rPr>
              <a:t>Client–server model is a distributed application structure that partitions tasks or workloads between the providers of a resource or service, called servers, and service requesters, called clients.</a:t>
            </a:r>
            <a:endParaRPr sz="1200">
              <a:solidFill>
                <a:srgbClr val="222222"/>
              </a:solidFill>
              <a:latin typeface="Arial"/>
              <a:ea typeface="Arial"/>
              <a:cs typeface="Arial"/>
              <a:sym typeface="Arial"/>
            </a:endParaRPr>
          </a:p>
          <a:p>
            <a:pPr marL="0" lvl="0" indent="0" algn="l" rtl="0">
              <a:lnSpc>
                <a:spcPct val="90000"/>
              </a:lnSpc>
              <a:spcBef>
                <a:spcPts val="500"/>
              </a:spcBef>
              <a:spcAft>
                <a:spcPts val="0"/>
              </a:spcAft>
              <a:buNone/>
            </a:pPr>
            <a:endParaRPr sz="1200"/>
          </a:p>
          <a:p>
            <a:pPr marL="685800" lvl="1" indent="-228600" algn="l" rtl="0">
              <a:lnSpc>
                <a:spcPct val="90000"/>
              </a:lnSpc>
              <a:spcBef>
                <a:spcPts val="500"/>
              </a:spcBef>
              <a:spcAft>
                <a:spcPts val="0"/>
              </a:spcAft>
              <a:buClr>
                <a:schemeClr val="dk1"/>
              </a:buClr>
              <a:buSzPts val="2400"/>
              <a:buChar char="•"/>
            </a:pPr>
            <a:r>
              <a:rPr lang="en-CA"/>
              <a:t>What is the Server</a:t>
            </a:r>
            <a:endParaRPr/>
          </a:p>
          <a:p>
            <a:pPr marL="0" lvl="0" indent="457200" algn="l" rtl="0">
              <a:lnSpc>
                <a:spcPct val="90000"/>
              </a:lnSpc>
              <a:spcBef>
                <a:spcPts val="500"/>
              </a:spcBef>
              <a:spcAft>
                <a:spcPts val="0"/>
              </a:spcAft>
              <a:buNone/>
            </a:pPr>
            <a:r>
              <a:rPr lang="en-CA" sz="1200"/>
              <a:t>The server is usually called the content server. This server usually contains all the information. The hyperlink allows the person to link the object/word to the information stored inside the server. Without the server, the hyperlink would not be able to link to anything.</a:t>
            </a:r>
            <a:endParaRPr sz="1200"/>
          </a:p>
          <a:p>
            <a:pPr marL="228600" lvl="0" indent="-228600" algn="l" rtl="0">
              <a:lnSpc>
                <a:spcPct val="90000"/>
              </a:lnSpc>
              <a:spcBef>
                <a:spcPts val="1000"/>
              </a:spcBef>
              <a:spcAft>
                <a:spcPts val="0"/>
              </a:spcAft>
              <a:buClr>
                <a:schemeClr val="dk1"/>
              </a:buClr>
              <a:buSzPts val="2800"/>
              <a:buChar char="•"/>
            </a:pPr>
            <a:r>
              <a:rPr lang="en-CA"/>
              <a:t>Provide an example of an application that uses the Client Server Model</a:t>
            </a:r>
            <a:endParaRPr/>
          </a:p>
          <a:p>
            <a:pPr marL="228600" lvl="0" indent="-165100" algn="l" rtl="0">
              <a:lnSpc>
                <a:spcPct val="90000"/>
              </a:lnSpc>
              <a:spcBef>
                <a:spcPts val="1000"/>
              </a:spcBef>
              <a:spcAft>
                <a:spcPts val="0"/>
              </a:spcAft>
              <a:buSzPts val="1800"/>
              <a:buChar char="•"/>
            </a:pPr>
            <a:r>
              <a:rPr lang="en-CA"/>
              <a:t>Login Credentials </a:t>
            </a:r>
            <a:endParaRPr/>
          </a:p>
        </p:txBody>
      </p:sp>
      <p:grpSp>
        <p:nvGrpSpPr>
          <p:cNvPr id="144" name="Google Shape;144;p19"/>
          <p:cNvGrpSpPr/>
          <p:nvPr/>
        </p:nvGrpSpPr>
        <p:grpSpPr>
          <a:xfrm>
            <a:off x="8314641" y="6097874"/>
            <a:ext cx="1987657" cy="428049"/>
            <a:chOff x="8314641" y="6097874"/>
            <a:chExt cx="1987657" cy="428049"/>
          </a:xfrm>
        </p:grpSpPr>
        <p:pic>
          <p:nvPicPr>
            <p:cNvPr id="145" name="Google Shape;145;p19" descr="Image result for basic concepts icon"/>
            <p:cNvPicPr preferRelativeResize="0"/>
            <p:nvPr/>
          </p:nvPicPr>
          <p:blipFill rotWithShape="1">
            <a:blip r:embed="rId5">
              <a:alphaModFix/>
            </a:blip>
            <a:srcRect/>
            <a:stretch/>
          </p:blipFill>
          <p:spPr>
            <a:xfrm>
              <a:off x="8314641" y="6097874"/>
              <a:ext cx="428049" cy="428049"/>
            </a:xfrm>
            <a:prstGeom prst="rect">
              <a:avLst/>
            </a:prstGeom>
            <a:noFill/>
            <a:ln>
              <a:noFill/>
            </a:ln>
          </p:spPr>
        </p:pic>
        <p:sp>
          <p:nvSpPr>
            <p:cNvPr id="146" name="Google Shape;146;p19"/>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Google Shape;151;p20"/>
          <p:cNvGrpSpPr/>
          <p:nvPr/>
        </p:nvGrpSpPr>
        <p:grpSpPr>
          <a:xfrm>
            <a:off x="10641945" y="6092176"/>
            <a:ext cx="1185289" cy="439448"/>
            <a:chOff x="5598891" y="5389418"/>
            <a:chExt cx="1185289" cy="439448"/>
          </a:xfrm>
        </p:grpSpPr>
        <p:pic>
          <p:nvPicPr>
            <p:cNvPr id="152" name="Google Shape;152;p20"/>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53" name="Google Shape;153;p20"/>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54" name="Google Shape;1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2.2) Peer-To-Peer Model</a:t>
            </a:r>
            <a:endParaRPr/>
          </a:p>
        </p:txBody>
      </p:sp>
      <p:sp>
        <p:nvSpPr>
          <p:cNvPr id="155" name="Google Shape;155;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Explain the Peer-To-Peer Model</a:t>
            </a:r>
            <a:endParaRPr/>
          </a:p>
          <a:p>
            <a:pPr marL="685800" lvl="1" indent="-228600" algn="l" rtl="0">
              <a:lnSpc>
                <a:spcPct val="90000"/>
              </a:lnSpc>
              <a:spcBef>
                <a:spcPts val="500"/>
              </a:spcBef>
              <a:spcAft>
                <a:spcPts val="0"/>
              </a:spcAft>
              <a:buClr>
                <a:schemeClr val="dk1"/>
              </a:buClr>
              <a:buSzPts val="2400"/>
              <a:buChar char="•"/>
            </a:pPr>
            <a:r>
              <a:rPr lang="en-CA"/>
              <a:t>What is a Peer</a:t>
            </a:r>
            <a:endParaRPr/>
          </a:p>
          <a:p>
            <a:pPr marL="685800" lvl="0" indent="0" algn="l" rtl="0">
              <a:lnSpc>
                <a:spcPct val="90000"/>
              </a:lnSpc>
              <a:spcBef>
                <a:spcPts val="500"/>
              </a:spcBef>
              <a:spcAft>
                <a:spcPts val="0"/>
              </a:spcAft>
              <a:buNone/>
            </a:pPr>
            <a:r>
              <a:rPr lang="en-CA" sz="1200"/>
              <a:t>A peer is a node that the peer to peer model uses. The model equally separates the workload between the different nodes.</a:t>
            </a:r>
            <a:endParaRPr sz="1200"/>
          </a:p>
          <a:p>
            <a:pPr marL="685800" lvl="1" indent="-228600" algn="l" rtl="0">
              <a:lnSpc>
                <a:spcPct val="90000"/>
              </a:lnSpc>
              <a:spcBef>
                <a:spcPts val="500"/>
              </a:spcBef>
              <a:spcAft>
                <a:spcPts val="0"/>
              </a:spcAft>
              <a:buClr>
                <a:schemeClr val="dk1"/>
              </a:buClr>
              <a:buSzPts val="2400"/>
              <a:buChar char="•"/>
            </a:pPr>
            <a:r>
              <a:rPr lang="en-CA"/>
              <a:t>How is it different from a Client Server Model</a:t>
            </a:r>
            <a:endParaRPr/>
          </a:p>
          <a:p>
            <a:pPr marL="685800" lvl="1" indent="-76200" algn="l" rtl="0">
              <a:lnSpc>
                <a:spcPct val="90000"/>
              </a:lnSpc>
              <a:spcBef>
                <a:spcPts val="500"/>
              </a:spcBef>
              <a:spcAft>
                <a:spcPts val="0"/>
              </a:spcAft>
              <a:buClr>
                <a:schemeClr val="dk1"/>
              </a:buClr>
              <a:buSzPts val="2400"/>
              <a:buNone/>
            </a:pPr>
            <a:r>
              <a:rPr lang="en-CA" sz="1200"/>
              <a:t>Instead of relying on one server, this model relies on multiple peers/nodes.</a:t>
            </a:r>
            <a:endParaRPr sz="1200"/>
          </a:p>
          <a:p>
            <a:pPr marL="228600" lvl="0" indent="-228600" algn="l" rtl="0">
              <a:lnSpc>
                <a:spcPct val="90000"/>
              </a:lnSpc>
              <a:spcBef>
                <a:spcPts val="1000"/>
              </a:spcBef>
              <a:spcAft>
                <a:spcPts val="0"/>
              </a:spcAft>
              <a:buClr>
                <a:schemeClr val="dk1"/>
              </a:buClr>
              <a:buSzPts val="2800"/>
              <a:buChar char="•"/>
            </a:pPr>
            <a:r>
              <a:rPr lang="en-CA"/>
              <a:t>Provide an example of an application that uses the Peer-To-Peer Model</a:t>
            </a:r>
            <a:endParaRPr/>
          </a:p>
          <a:p>
            <a:pPr marL="228600" lvl="0" indent="-165100" algn="l" rtl="0">
              <a:lnSpc>
                <a:spcPct val="90000"/>
              </a:lnSpc>
              <a:spcBef>
                <a:spcPts val="1000"/>
              </a:spcBef>
              <a:spcAft>
                <a:spcPts val="0"/>
              </a:spcAft>
              <a:buSzPts val="1800"/>
              <a:buChar char="•"/>
            </a:pPr>
            <a:r>
              <a:rPr lang="en-CA"/>
              <a:t>File Sharing Software Napster</a:t>
            </a:r>
            <a:endParaRPr/>
          </a:p>
        </p:txBody>
      </p:sp>
      <p:grpSp>
        <p:nvGrpSpPr>
          <p:cNvPr id="156" name="Google Shape;156;p20"/>
          <p:cNvGrpSpPr/>
          <p:nvPr/>
        </p:nvGrpSpPr>
        <p:grpSpPr>
          <a:xfrm>
            <a:off x="8314641" y="6097874"/>
            <a:ext cx="1987657" cy="428049"/>
            <a:chOff x="8314641" y="6097874"/>
            <a:chExt cx="1987657" cy="428049"/>
          </a:xfrm>
        </p:grpSpPr>
        <p:pic>
          <p:nvPicPr>
            <p:cNvPr id="157" name="Google Shape;157;p20" descr="Image result for basic concepts icon"/>
            <p:cNvPicPr preferRelativeResize="0"/>
            <p:nvPr/>
          </p:nvPicPr>
          <p:blipFill rotWithShape="1">
            <a:blip r:embed="rId5">
              <a:alphaModFix/>
            </a:blip>
            <a:srcRect/>
            <a:stretch/>
          </p:blipFill>
          <p:spPr>
            <a:xfrm>
              <a:off x="8314641" y="6097874"/>
              <a:ext cx="428049" cy="428049"/>
            </a:xfrm>
            <a:prstGeom prst="rect">
              <a:avLst/>
            </a:prstGeom>
            <a:noFill/>
            <a:ln>
              <a:noFill/>
            </a:ln>
          </p:spPr>
        </p:pic>
        <p:sp>
          <p:nvSpPr>
            <p:cNvPr id="158" name="Google Shape;158;p20"/>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21"/>
          <p:cNvGrpSpPr/>
          <p:nvPr/>
        </p:nvGrpSpPr>
        <p:grpSpPr>
          <a:xfrm>
            <a:off x="10641945" y="6092176"/>
            <a:ext cx="1185289" cy="439448"/>
            <a:chOff x="5598891" y="5389418"/>
            <a:chExt cx="1185289" cy="439448"/>
          </a:xfrm>
        </p:grpSpPr>
        <p:pic>
          <p:nvPicPr>
            <p:cNvPr id="164" name="Google Shape;164;p21"/>
            <p:cNvPicPr preferRelativeResize="0"/>
            <p:nvPr/>
          </p:nvPicPr>
          <p:blipFill rotWithShape="1">
            <a:blip r:embed="rId3">
              <a:alphaModFix/>
            </a:blip>
            <a:srcRect/>
            <a:stretch/>
          </p:blipFill>
          <p:spPr>
            <a:xfrm>
              <a:off x="5598891" y="5389418"/>
              <a:ext cx="434763" cy="439448"/>
            </a:xfrm>
            <a:prstGeom prst="rect">
              <a:avLst/>
            </a:prstGeom>
            <a:noFill/>
            <a:ln>
              <a:noFill/>
            </a:ln>
          </p:spPr>
        </p:pic>
        <p:sp>
          <p:nvSpPr>
            <p:cNvPr id="165" name="Google Shape;165;p21"/>
            <p:cNvSpPr txBox="1"/>
            <p:nvPr/>
          </p:nvSpPr>
          <p:spPr>
            <a:xfrm>
              <a:off x="6033654" y="5459534"/>
              <a:ext cx="75052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4" action="ppaction://hlinksldjump"/>
                </a:rPr>
                <a:t>Home</a:t>
              </a:r>
              <a:endParaRPr sz="1800" b="1">
                <a:solidFill>
                  <a:srgbClr val="C55A11"/>
                </a:solidFill>
                <a:latin typeface="Calibri"/>
                <a:ea typeface="Calibri"/>
                <a:cs typeface="Calibri"/>
                <a:sym typeface="Calibri"/>
              </a:endParaRPr>
            </a:p>
          </p:txBody>
        </p:sp>
      </p:grpSp>
      <p:sp>
        <p:nvSpPr>
          <p:cNvPr id="166" name="Google Shape;16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CA"/>
              <a:t>2.3) Hyperlinks</a:t>
            </a:r>
            <a:endParaRPr/>
          </a:p>
        </p:txBody>
      </p:sp>
      <p:sp>
        <p:nvSpPr>
          <p:cNvPr id="167" name="Google Shape;16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CA"/>
              <a:t>What is a Hyperlink?</a:t>
            </a:r>
            <a:endParaRPr/>
          </a:p>
          <a:p>
            <a:pPr marL="228600" lvl="0" indent="-50800" algn="l" rtl="0">
              <a:lnSpc>
                <a:spcPct val="90000"/>
              </a:lnSpc>
              <a:spcBef>
                <a:spcPts val="1000"/>
              </a:spcBef>
              <a:spcAft>
                <a:spcPts val="0"/>
              </a:spcAft>
              <a:buClr>
                <a:schemeClr val="dk1"/>
              </a:buClr>
              <a:buSzPts val="2800"/>
              <a:buNone/>
            </a:pPr>
            <a:r>
              <a:rPr lang="en-CA" sz="1200"/>
              <a:t>A link between a hypertext file to connects to a different location or file</a:t>
            </a:r>
            <a:endParaRPr sz="1200"/>
          </a:p>
          <a:p>
            <a:pPr marL="228600" lvl="0" indent="-228600" algn="l" rtl="0">
              <a:lnSpc>
                <a:spcPct val="90000"/>
              </a:lnSpc>
              <a:spcBef>
                <a:spcPts val="1000"/>
              </a:spcBef>
              <a:spcAft>
                <a:spcPts val="0"/>
              </a:spcAft>
              <a:buClr>
                <a:schemeClr val="dk1"/>
              </a:buClr>
              <a:buSzPts val="2800"/>
              <a:buChar char="•"/>
            </a:pPr>
            <a:r>
              <a:rPr lang="en-CA"/>
              <a:t>How are Hyperlink related to Web Pages?</a:t>
            </a:r>
            <a:endParaRPr/>
          </a:p>
          <a:p>
            <a:pPr marL="228600" lvl="0" indent="-50800" algn="l" rtl="0">
              <a:lnSpc>
                <a:spcPct val="90000"/>
              </a:lnSpc>
              <a:spcBef>
                <a:spcPts val="1000"/>
              </a:spcBef>
              <a:spcAft>
                <a:spcPts val="0"/>
              </a:spcAft>
              <a:buClr>
                <a:schemeClr val="dk1"/>
              </a:buClr>
              <a:buSzPts val="2800"/>
              <a:buNone/>
            </a:pPr>
            <a:r>
              <a:rPr lang="en-CA" sz="1200"/>
              <a:t>Simply browsing the internet, uses hyperlink. When searching and clicking on search results, you use a hyperlink. Click on the highlighted word which redirects you to the different location/ page.</a:t>
            </a:r>
            <a:endParaRPr sz="1200"/>
          </a:p>
          <a:p>
            <a:pPr marL="228600" lvl="0" indent="-228600" algn="l" rtl="0">
              <a:lnSpc>
                <a:spcPct val="90000"/>
              </a:lnSpc>
              <a:spcBef>
                <a:spcPts val="1000"/>
              </a:spcBef>
              <a:spcAft>
                <a:spcPts val="0"/>
              </a:spcAft>
              <a:buClr>
                <a:schemeClr val="dk1"/>
              </a:buClr>
              <a:buSzPts val="2800"/>
              <a:buChar char="•"/>
            </a:pPr>
            <a:r>
              <a:rPr lang="en-CA"/>
              <a:t>How are Hyperlinks related to this PowerPoint document?</a:t>
            </a:r>
            <a:endParaRPr/>
          </a:p>
          <a:p>
            <a:pPr marL="228600" lvl="0" indent="-165100" algn="l" rtl="0">
              <a:lnSpc>
                <a:spcPct val="90000"/>
              </a:lnSpc>
              <a:spcBef>
                <a:spcPts val="1000"/>
              </a:spcBef>
              <a:spcAft>
                <a:spcPts val="0"/>
              </a:spcAft>
              <a:buSzPts val="1800"/>
              <a:buChar char="•"/>
            </a:pPr>
            <a:r>
              <a:rPr lang="en-CA"/>
              <a:t>Navigation</a:t>
            </a:r>
            <a:endParaRPr/>
          </a:p>
        </p:txBody>
      </p:sp>
      <p:grpSp>
        <p:nvGrpSpPr>
          <p:cNvPr id="168" name="Google Shape;168;p21"/>
          <p:cNvGrpSpPr/>
          <p:nvPr/>
        </p:nvGrpSpPr>
        <p:grpSpPr>
          <a:xfrm>
            <a:off x="8314641" y="6097874"/>
            <a:ext cx="1987657" cy="428049"/>
            <a:chOff x="8314641" y="6097874"/>
            <a:chExt cx="1987657" cy="428049"/>
          </a:xfrm>
        </p:grpSpPr>
        <p:pic>
          <p:nvPicPr>
            <p:cNvPr id="169" name="Google Shape;169;p21" descr="Image result for basic concepts icon"/>
            <p:cNvPicPr preferRelativeResize="0"/>
            <p:nvPr/>
          </p:nvPicPr>
          <p:blipFill rotWithShape="1">
            <a:blip r:embed="rId5">
              <a:alphaModFix/>
            </a:blip>
            <a:srcRect/>
            <a:stretch/>
          </p:blipFill>
          <p:spPr>
            <a:xfrm>
              <a:off x="8314641" y="6097874"/>
              <a:ext cx="428049" cy="428049"/>
            </a:xfrm>
            <a:prstGeom prst="rect">
              <a:avLst/>
            </a:prstGeom>
            <a:noFill/>
            <a:ln>
              <a:noFill/>
            </a:ln>
          </p:spPr>
        </p:pic>
        <p:sp>
          <p:nvSpPr>
            <p:cNvPr id="170" name="Google Shape;170;p21"/>
            <p:cNvSpPr txBox="1"/>
            <p:nvPr/>
          </p:nvSpPr>
          <p:spPr>
            <a:xfrm>
              <a:off x="8703078" y="6127232"/>
              <a:ext cx="15992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b="1" u="sng">
                  <a:solidFill>
                    <a:schemeClr val="hlink"/>
                  </a:solidFill>
                  <a:latin typeface="Calibri"/>
                  <a:ea typeface="Calibri"/>
                  <a:cs typeface="Calibri"/>
                  <a:sym typeface="Calibri"/>
                  <a:hlinkClick r:id="rId6" action="ppaction://hlinksldjump"/>
                </a:rPr>
                <a:t>Basic Concepts</a:t>
              </a:r>
              <a:endParaRPr sz="1800" b="1">
                <a:solidFill>
                  <a:srgbClr val="C55A1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4671</Words>
  <Application>Microsoft Office PowerPoint</Application>
  <PresentationFormat>Widescreen</PresentationFormat>
  <Paragraphs>383</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Times New Roman</vt:lpstr>
      <vt:lpstr>Office Theme</vt:lpstr>
      <vt:lpstr>Networking Concepts Template</vt:lpstr>
      <vt:lpstr>Table of Contents</vt:lpstr>
      <vt:lpstr>1) Some Useful Documentation</vt:lpstr>
      <vt:lpstr>Welcome You have Used A Hyperlink</vt:lpstr>
      <vt:lpstr>How to use/create a Hyperlink</vt:lpstr>
      <vt:lpstr>2) Some Basic Concepts</vt:lpstr>
      <vt:lpstr>2.1) Client Server Model</vt:lpstr>
      <vt:lpstr>2.2) Peer-To-Peer Model</vt:lpstr>
      <vt:lpstr>2.3) Hyperlinks</vt:lpstr>
      <vt:lpstr>2.4) Packets &amp; Data</vt:lpstr>
      <vt:lpstr>2.5) Firewalls</vt:lpstr>
      <vt:lpstr>3) Web Servers &amp; Web Pages</vt:lpstr>
      <vt:lpstr>3.1) HTML &amp; Web Pages</vt:lpstr>
      <vt:lpstr>3.2) Browsing a Web Page</vt:lpstr>
      <vt:lpstr>3.3) Web Client Hardware &amp; Software</vt:lpstr>
      <vt:lpstr>3.4) Web Server Hardware &amp; Software</vt:lpstr>
      <vt:lpstr>4) Domain Names &amp; IP Addresses</vt:lpstr>
      <vt:lpstr>4.1) What is a Domain Name?</vt:lpstr>
      <vt:lpstr>4.2) What is an IP Address?</vt:lpstr>
      <vt:lpstr>4.3) Who Controls Domain Names?</vt:lpstr>
      <vt:lpstr>5) Mail &amp; Other Servers</vt:lpstr>
      <vt:lpstr>5.1) Mail Servers</vt:lpstr>
      <vt:lpstr>5.2) File Servers</vt:lpstr>
      <vt:lpstr>5.3) Database Servers</vt:lpstr>
      <vt:lpstr>5.4) Other Servers</vt:lpstr>
      <vt:lpstr>6) Network Routing &amp; ISPs</vt:lpstr>
      <vt:lpstr>6.1) Internet Service Providers (ISPs) (Noor)</vt:lpstr>
      <vt:lpstr>6.2) Internet Connection Technologies (Noor and Jasjot)</vt:lpstr>
      <vt:lpstr>6.3) Network Routers &amp; Switches (Jasjot)</vt:lpstr>
      <vt:lpstr>7) Types of Networks</vt:lpstr>
      <vt:lpstr>7.1) Local Area Networks (LAN)</vt:lpstr>
      <vt:lpstr>7.2) Wide Area Networks (WAN)</vt:lpstr>
      <vt:lpstr>7.3) Virtual Private Networks (VPN)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Concepts Template</dc:title>
  <dc:creator>Rishad, Raakin</dc:creator>
  <cp:lastModifiedBy>Rishad, Raakin</cp:lastModifiedBy>
  <cp:revision>1</cp:revision>
  <dcterms:modified xsi:type="dcterms:W3CDTF">2019-06-10T18:53:21Z</dcterms:modified>
</cp:coreProperties>
</file>